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2" r:id="rId2"/>
    <p:sldId id="291" r:id="rId3"/>
    <p:sldId id="256" r:id="rId4"/>
    <p:sldId id="294" r:id="rId5"/>
    <p:sldId id="295" r:id="rId6"/>
    <p:sldId id="258" r:id="rId7"/>
    <p:sldId id="293" r:id="rId8"/>
    <p:sldId id="282" r:id="rId9"/>
    <p:sldId id="268" r:id="rId10"/>
    <p:sldId id="274" r:id="rId11"/>
    <p:sldId id="303" r:id="rId12"/>
    <p:sldId id="276" r:id="rId13"/>
    <p:sldId id="270" r:id="rId14"/>
    <p:sldId id="277" r:id="rId15"/>
    <p:sldId id="278" r:id="rId16"/>
    <p:sldId id="269" r:id="rId17"/>
    <p:sldId id="271" r:id="rId18"/>
    <p:sldId id="297" r:id="rId19"/>
    <p:sldId id="267" r:id="rId20"/>
    <p:sldId id="296" r:id="rId21"/>
    <p:sldId id="301" r:id="rId22"/>
    <p:sldId id="285" r:id="rId23"/>
    <p:sldId id="304" r:id="rId24"/>
    <p:sldId id="305" r:id="rId25"/>
    <p:sldId id="299" r:id="rId2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60"/>
  </p:normalViewPr>
  <p:slideViewPr>
    <p:cSldViewPr snapToGrid="0">
      <p:cViewPr varScale="1">
        <p:scale>
          <a:sx n="107" d="100"/>
          <a:sy n="107" d="100"/>
        </p:scale>
        <p:origin x="91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F08A1-DF7A-471E-8E7F-1C4F9CC71EC9}" type="datetimeFigureOut">
              <a:rPr lang="nb-NO" smtClean="0"/>
              <a:t>09.06.2024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FFB57-A0C2-45BA-BD9E-A37867727A67}" type="slidenum">
              <a:rPr lang="nb-NO" smtClean="0"/>
              <a:t>‹#›</a:t>
            </a:fld>
            <a:endParaRPr lang="nb-NO"/>
          </a:p>
        </p:txBody>
      </p:sp>
    </p:spTree>
    <p:extLst>
      <p:ext uri="{BB962C8B-B14F-4D97-AF65-F5344CB8AC3E}">
        <p14:creationId xmlns:p14="http://schemas.microsoft.com/office/powerpoint/2010/main" val="1495244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EBFFB57-A0C2-45BA-BD9E-A37867727A67}" type="slidenum">
              <a:rPr lang="nb-NO" smtClean="0"/>
              <a:t>11</a:t>
            </a:fld>
            <a:endParaRPr lang="nb-NO"/>
          </a:p>
        </p:txBody>
      </p:sp>
    </p:spTree>
    <p:extLst>
      <p:ext uri="{BB962C8B-B14F-4D97-AF65-F5344CB8AC3E}">
        <p14:creationId xmlns:p14="http://schemas.microsoft.com/office/powerpoint/2010/main" val="1348815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EBFFB57-A0C2-45BA-BD9E-A37867727A67}" type="slidenum">
              <a:rPr lang="nb-NO" smtClean="0"/>
              <a:t>13</a:t>
            </a:fld>
            <a:endParaRPr lang="nb-NO"/>
          </a:p>
        </p:txBody>
      </p:sp>
    </p:spTree>
    <p:extLst>
      <p:ext uri="{BB962C8B-B14F-4D97-AF65-F5344CB8AC3E}">
        <p14:creationId xmlns:p14="http://schemas.microsoft.com/office/powerpoint/2010/main" val="60076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00B141-91E1-212D-8E21-D1EDFE1CA64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AB7B6EE-91B1-BA7C-981A-D4C125C049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D739959-211D-1DB0-E5D0-2821324FE4EC}"/>
              </a:ext>
            </a:extLst>
          </p:cNvPr>
          <p:cNvSpPr>
            <a:spLocks noGrp="1"/>
          </p:cNvSpPr>
          <p:nvPr>
            <p:ph type="dt" sz="half" idx="10"/>
          </p:nvPr>
        </p:nvSpPr>
        <p:spPr/>
        <p:txBody>
          <a:bodyPr/>
          <a:lstStyle/>
          <a:p>
            <a:fld id="{4ED489FF-F6F8-4638-9A3F-5170DB2767B2}" type="datetimeFigureOut">
              <a:rPr lang="nb-NO" smtClean="0"/>
              <a:t>09.06.2024</a:t>
            </a:fld>
            <a:endParaRPr lang="nb-NO"/>
          </a:p>
        </p:txBody>
      </p:sp>
      <p:sp>
        <p:nvSpPr>
          <p:cNvPr id="5" name="Plassholder for bunntekst 4">
            <a:extLst>
              <a:ext uri="{FF2B5EF4-FFF2-40B4-BE49-F238E27FC236}">
                <a16:creationId xmlns:a16="http://schemas.microsoft.com/office/drawing/2014/main" id="{C113CB4B-10C0-78BD-DDC5-A7BAAA24E77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A5A199E-948A-F850-47BD-9E5B05D22DC5}"/>
              </a:ext>
            </a:extLst>
          </p:cNvPr>
          <p:cNvSpPr>
            <a:spLocks noGrp="1"/>
          </p:cNvSpPr>
          <p:nvPr>
            <p:ph type="sldNum" sz="quarter" idx="12"/>
          </p:nvPr>
        </p:nvSpPr>
        <p:spPr/>
        <p:txBody>
          <a:bodyPr/>
          <a:lstStyle/>
          <a:p>
            <a:fld id="{DE9D975B-0FC1-47D1-93B1-358C3DFAA3AC}" type="slidenum">
              <a:rPr lang="nb-NO" smtClean="0"/>
              <a:t>‹#›</a:t>
            </a:fld>
            <a:endParaRPr lang="nb-NO"/>
          </a:p>
        </p:txBody>
      </p:sp>
    </p:spTree>
    <p:extLst>
      <p:ext uri="{BB962C8B-B14F-4D97-AF65-F5344CB8AC3E}">
        <p14:creationId xmlns:p14="http://schemas.microsoft.com/office/powerpoint/2010/main" val="365523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D8577B-A9C2-FF94-D7BB-43B6080ADB6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E904678-1888-D1B0-F082-E4E08D3E8316}"/>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39EAA3-743D-B628-15B3-FEE197C72A9E}"/>
              </a:ext>
            </a:extLst>
          </p:cNvPr>
          <p:cNvSpPr>
            <a:spLocks noGrp="1"/>
          </p:cNvSpPr>
          <p:nvPr>
            <p:ph type="dt" sz="half" idx="10"/>
          </p:nvPr>
        </p:nvSpPr>
        <p:spPr/>
        <p:txBody>
          <a:bodyPr/>
          <a:lstStyle/>
          <a:p>
            <a:fld id="{4ED489FF-F6F8-4638-9A3F-5170DB2767B2}" type="datetimeFigureOut">
              <a:rPr lang="nb-NO" smtClean="0"/>
              <a:t>09.06.2024</a:t>
            </a:fld>
            <a:endParaRPr lang="nb-NO"/>
          </a:p>
        </p:txBody>
      </p:sp>
      <p:sp>
        <p:nvSpPr>
          <p:cNvPr id="5" name="Plassholder for bunntekst 4">
            <a:extLst>
              <a:ext uri="{FF2B5EF4-FFF2-40B4-BE49-F238E27FC236}">
                <a16:creationId xmlns:a16="http://schemas.microsoft.com/office/drawing/2014/main" id="{2B3DD456-E20A-A6BB-08E5-F1F82415EAD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608C805-19C0-E8B7-5D31-3EB121B1575D}"/>
              </a:ext>
            </a:extLst>
          </p:cNvPr>
          <p:cNvSpPr>
            <a:spLocks noGrp="1"/>
          </p:cNvSpPr>
          <p:nvPr>
            <p:ph type="sldNum" sz="quarter" idx="12"/>
          </p:nvPr>
        </p:nvSpPr>
        <p:spPr/>
        <p:txBody>
          <a:bodyPr/>
          <a:lstStyle/>
          <a:p>
            <a:fld id="{DE9D975B-0FC1-47D1-93B1-358C3DFAA3AC}" type="slidenum">
              <a:rPr lang="nb-NO" smtClean="0"/>
              <a:t>‹#›</a:t>
            </a:fld>
            <a:endParaRPr lang="nb-NO"/>
          </a:p>
        </p:txBody>
      </p:sp>
    </p:spTree>
    <p:extLst>
      <p:ext uri="{BB962C8B-B14F-4D97-AF65-F5344CB8AC3E}">
        <p14:creationId xmlns:p14="http://schemas.microsoft.com/office/powerpoint/2010/main" val="748582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3FAAFE20-958B-132B-E3DA-1C2D370D876D}"/>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379D193-8004-EE50-F178-7678E395DBD0}"/>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8460D6B-711C-F134-4B0F-34C40F3A17EB}"/>
              </a:ext>
            </a:extLst>
          </p:cNvPr>
          <p:cNvSpPr>
            <a:spLocks noGrp="1"/>
          </p:cNvSpPr>
          <p:nvPr>
            <p:ph type="dt" sz="half" idx="10"/>
          </p:nvPr>
        </p:nvSpPr>
        <p:spPr/>
        <p:txBody>
          <a:bodyPr/>
          <a:lstStyle/>
          <a:p>
            <a:fld id="{4ED489FF-F6F8-4638-9A3F-5170DB2767B2}" type="datetimeFigureOut">
              <a:rPr lang="nb-NO" smtClean="0"/>
              <a:t>09.06.2024</a:t>
            </a:fld>
            <a:endParaRPr lang="nb-NO"/>
          </a:p>
        </p:txBody>
      </p:sp>
      <p:sp>
        <p:nvSpPr>
          <p:cNvPr id="5" name="Plassholder for bunntekst 4">
            <a:extLst>
              <a:ext uri="{FF2B5EF4-FFF2-40B4-BE49-F238E27FC236}">
                <a16:creationId xmlns:a16="http://schemas.microsoft.com/office/drawing/2014/main" id="{9A5FD64B-C233-D2E2-3761-75404C5FBBA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F6190F0-AF3E-D923-6A5A-A4FC1A1F526B}"/>
              </a:ext>
            </a:extLst>
          </p:cNvPr>
          <p:cNvSpPr>
            <a:spLocks noGrp="1"/>
          </p:cNvSpPr>
          <p:nvPr>
            <p:ph type="sldNum" sz="quarter" idx="12"/>
          </p:nvPr>
        </p:nvSpPr>
        <p:spPr/>
        <p:txBody>
          <a:bodyPr/>
          <a:lstStyle/>
          <a:p>
            <a:fld id="{DE9D975B-0FC1-47D1-93B1-358C3DFAA3AC}" type="slidenum">
              <a:rPr lang="nb-NO" smtClean="0"/>
              <a:t>‹#›</a:t>
            </a:fld>
            <a:endParaRPr lang="nb-NO"/>
          </a:p>
        </p:txBody>
      </p:sp>
    </p:spTree>
    <p:extLst>
      <p:ext uri="{BB962C8B-B14F-4D97-AF65-F5344CB8AC3E}">
        <p14:creationId xmlns:p14="http://schemas.microsoft.com/office/powerpoint/2010/main" val="263195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3968A2-627A-B5EF-D7D6-2C6D1827871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8C855C9-44EF-5B4C-6CDE-83D909D7AE6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1F3F579-C22B-4583-4BE6-2A1113DC751D}"/>
              </a:ext>
            </a:extLst>
          </p:cNvPr>
          <p:cNvSpPr>
            <a:spLocks noGrp="1"/>
          </p:cNvSpPr>
          <p:nvPr>
            <p:ph type="dt" sz="half" idx="10"/>
          </p:nvPr>
        </p:nvSpPr>
        <p:spPr/>
        <p:txBody>
          <a:bodyPr/>
          <a:lstStyle/>
          <a:p>
            <a:fld id="{4ED489FF-F6F8-4638-9A3F-5170DB2767B2}" type="datetimeFigureOut">
              <a:rPr lang="nb-NO" smtClean="0"/>
              <a:t>09.06.2024</a:t>
            </a:fld>
            <a:endParaRPr lang="nb-NO"/>
          </a:p>
        </p:txBody>
      </p:sp>
      <p:sp>
        <p:nvSpPr>
          <p:cNvPr id="5" name="Plassholder for bunntekst 4">
            <a:extLst>
              <a:ext uri="{FF2B5EF4-FFF2-40B4-BE49-F238E27FC236}">
                <a16:creationId xmlns:a16="http://schemas.microsoft.com/office/drawing/2014/main" id="{7620B59B-8BFD-A28E-F8FC-B37C7ACDC40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7F4EB30-E57C-4ACC-9046-639FC885C706}"/>
              </a:ext>
            </a:extLst>
          </p:cNvPr>
          <p:cNvSpPr>
            <a:spLocks noGrp="1"/>
          </p:cNvSpPr>
          <p:nvPr>
            <p:ph type="sldNum" sz="quarter" idx="12"/>
          </p:nvPr>
        </p:nvSpPr>
        <p:spPr/>
        <p:txBody>
          <a:bodyPr/>
          <a:lstStyle/>
          <a:p>
            <a:fld id="{DE9D975B-0FC1-47D1-93B1-358C3DFAA3AC}" type="slidenum">
              <a:rPr lang="nb-NO" smtClean="0"/>
              <a:t>‹#›</a:t>
            </a:fld>
            <a:endParaRPr lang="nb-NO"/>
          </a:p>
        </p:txBody>
      </p:sp>
    </p:spTree>
    <p:extLst>
      <p:ext uri="{BB962C8B-B14F-4D97-AF65-F5344CB8AC3E}">
        <p14:creationId xmlns:p14="http://schemas.microsoft.com/office/powerpoint/2010/main" val="3270304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C4B468-F120-9AFB-56AB-B5F123B1D71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570DDFE-E751-4C0C-FF08-AEFBD7AEBE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F6035AC-40DC-DF80-DB26-9C5807CA4708}"/>
              </a:ext>
            </a:extLst>
          </p:cNvPr>
          <p:cNvSpPr>
            <a:spLocks noGrp="1"/>
          </p:cNvSpPr>
          <p:nvPr>
            <p:ph type="dt" sz="half" idx="10"/>
          </p:nvPr>
        </p:nvSpPr>
        <p:spPr/>
        <p:txBody>
          <a:bodyPr/>
          <a:lstStyle/>
          <a:p>
            <a:fld id="{4ED489FF-F6F8-4638-9A3F-5170DB2767B2}" type="datetimeFigureOut">
              <a:rPr lang="nb-NO" smtClean="0"/>
              <a:t>09.06.2024</a:t>
            </a:fld>
            <a:endParaRPr lang="nb-NO"/>
          </a:p>
        </p:txBody>
      </p:sp>
      <p:sp>
        <p:nvSpPr>
          <p:cNvPr id="5" name="Plassholder for bunntekst 4">
            <a:extLst>
              <a:ext uri="{FF2B5EF4-FFF2-40B4-BE49-F238E27FC236}">
                <a16:creationId xmlns:a16="http://schemas.microsoft.com/office/drawing/2014/main" id="{A06F8BB8-0256-5943-D9BE-4C93B3515CC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D8AAC92-CA0D-4449-3A2C-EA659A3522BB}"/>
              </a:ext>
            </a:extLst>
          </p:cNvPr>
          <p:cNvSpPr>
            <a:spLocks noGrp="1"/>
          </p:cNvSpPr>
          <p:nvPr>
            <p:ph type="sldNum" sz="quarter" idx="12"/>
          </p:nvPr>
        </p:nvSpPr>
        <p:spPr/>
        <p:txBody>
          <a:bodyPr/>
          <a:lstStyle/>
          <a:p>
            <a:fld id="{DE9D975B-0FC1-47D1-93B1-358C3DFAA3AC}" type="slidenum">
              <a:rPr lang="nb-NO" smtClean="0"/>
              <a:t>‹#›</a:t>
            </a:fld>
            <a:endParaRPr lang="nb-NO"/>
          </a:p>
        </p:txBody>
      </p:sp>
    </p:spTree>
    <p:extLst>
      <p:ext uri="{BB962C8B-B14F-4D97-AF65-F5344CB8AC3E}">
        <p14:creationId xmlns:p14="http://schemas.microsoft.com/office/powerpoint/2010/main" val="2829776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8946E2-406C-641E-790E-24EA10EF3D1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1724386-57F5-9AF9-446C-20CDFF66609A}"/>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52E929E-4C62-3FC4-7421-3134D38FC5B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33AAA78-049C-3EF0-9865-BC0EB1D93C17}"/>
              </a:ext>
            </a:extLst>
          </p:cNvPr>
          <p:cNvSpPr>
            <a:spLocks noGrp="1"/>
          </p:cNvSpPr>
          <p:nvPr>
            <p:ph type="dt" sz="half" idx="10"/>
          </p:nvPr>
        </p:nvSpPr>
        <p:spPr/>
        <p:txBody>
          <a:bodyPr/>
          <a:lstStyle/>
          <a:p>
            <a:fld id="{4ED489FF-F6F8-4638-9A3F-5170DB2767B2}" type="datetimeFigureOut">
              <a:rPr lang="nb-NO" smtClean="0"/>
              <a:t>09.06.2024</a:t>
            </a:fld>
            <a:endParaRPr lang="nb-NO"/>
          </a:p>
        </p:txBody>
      </p:sp>
      <p:sp>
        <p:nvSpPr>
          <p:cNvPr id="6" name="Plassholder for bunntekst 5">
            <a:extLst>
              <a:ext uri="{FF2B5EF4-FFF2-40B4-BE49-F238E27FC236}">
                <a16:creationId xmlns:a16="http://schemas.microsoft.com/office/drawing/2014/main" id="{24D74EBF-093F-DD03-10C0-0BAB8DB0740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3DB3FC4-B91C-45BE-7930-2658BA2090AD}"/>
              </a:ext>
            </a:extLst>
          </p:cNvPr>
          <p:cNvSpPr>
            <a:spLocks noGrp="1"/>
          </p:cNvSpPr>
          <p:nvPr>
            <p:ph type="sldNum" sz="quarter" idx="12"/>
          </p:nvPr>
        </p:nvSpPr>
        <p:spPr/>
        <p:txBody>
          <a:bodyPr/>
          <a:lstStyle/>
          <a:p>
            <a:fld id="{DE9D975B-0FC1-47D1-93B1-358C3DFAA3AC}" type="slidenum">
              <a:rPr lang="nb-NO" smtClean="0"/>
              <a:t>‹#›</a:t>
            </a:fld>
            <a:endParaRPr lang="nb-NO"/>
          </a:p>
        </p:txBody>
      </p:sp>
    </p:spTree>
    <p:extLst>
      <p:ext uri="{BB962C8B-B14F-4D97-AF65-F5344CB8AC3E}">
        <p14:creationId xmlns:p14="http://schemas.microsoft.com/office/powerpoint/2010/main" val="349855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6A4916-F977-1485-1685-826BEC39F85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3A6E22D7-9716-B14A-C39D-86EED959DF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B874900-51B8-3546-928E-F2B44BB03A3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A174226-38F4-6405-B8D0-3C041E91BB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3113619-595A-CDFB-7BF1-5869D5F52D3C}"/>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137A25C-2F1D-4186-BF0B-B525EC840CBE}"/>
              </a:ext>
            </a:extLst>
          </p:cNvPr>
          <p:cNvSpPr>
            <a:spLocks noGrp="1"/>
          </p:cNvSpPr>
          <p:nvPr>
            <p:ph type="dt" sz="half" idx="10"/>
          </p:nvPr>
        </p:nvSpPr>
        <p:spPr/>
        <p:txBody>
          <a:bodyPr/>
          <a:lstStyle/>
          <a:p>
            <a:fld id="{4ED489FF-F6F8-4638-9A3F-5170DB2767B2}" type="datetimeFigureOut">
              <a:rPr lang="nb-NO" smtClean="0"/>
              <a:t>09.06.2024</a:t>
            </a:fld>
            <a:endParaRPr lang="nb-NO"/>
          </a:p>
        </p:txBody>
      </p:sp>
      <p:sp>
        <p:nvSpPr>
          <p:cNvPr id="8" name="Plassholder for bunntekst 7">
            <a:extLst>
              <a:ext uri="{FF2B5EF4-FFF2-40B4-BE49-F238E27FC236}">
                <a16:creationId xmlns:a16="http://schemas.microsoft.com/office/drawing/2014/main" id="{11619BE3-1EEA-16D9-2742-1A77180665D7}"/>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2210A64-53B9-BA23-56FB-383F1F2C45A3}"/>
              </a:ext>
            </a:extLst>
          </p:cNvPr>
          <p:cNvSpPr>
            <a:spLocks noGrp="1"/>
          </p:cNvSpPr>
          <p:nvPr>
            <p:ph type="sldNum" sz="quarter" idx="12"/>
          </p:nvPr>
        </p:nvSpPr>
        <p:spPr/>
        <p:txBody>
          <a:bodyPr/>
          <a:lstStyle/>
          <a:p>
            <a:fld id="{DE9D975B-0FC1-47D1-93B1-358C3DFAA3AC}" type="slidenum">
              <a:rPr lang="nb-NO" smtClean="0"/>
              <a:t>‹#›</a:t>
            </a:fld>
            <a:endParaRPr lang="nb-NO"/>
          </a:p>
        </p:txBody>
      </p:sp>
    </p:spTree>
    <p:extLst>
      <p:ext uri="{BB962C8B-B14F-4D97-AF65-F5344CB8AC3E}">
        <p14:creationId xmlns:p14="http://schemas.microsoft.com/office/powerpoint/2010/main" val="2809553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9B6E00-E01A-5315-2597-D48B8036CC9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0D4F401-E926-E98C-F396-0DA19E1D0DF2}"/>
              </a:ext>
            </a:extLst>
          </p:cNvPr>
          <p:cNvSpPr>
            <a:spLocks noGrp="1"/>
          </p:cNvSpPr>
          <p:nvPr>
            <p:ph type="dt" sz="half" idx="10"/>
          </p:nvPr>
        </p:nvSpPr>
        <p:spPr/>
        <p:txBody>
          <a:bodyPr/>
          <a:lstStyle/>
          <a:p>
            <a:fld id="{4ED489FF-F6F8-4638-9A3F-5170DB2767B2}" type="datetimeFigureOut">
              <a:rPr lang="nb-NO" smtClean="0"/>
              <a:t>09.06.2024</a:t>
            </a:fld>
            <a:endParaRPr lang="nb-NO"/>
          </a:p>
        </p:txBody>
      </p:sp>
      <p:sp>
        <p:nvSpPr>
          <p:cNvPr id="4" name="Plassholder for bunntekst 3">
            <a:extLst>
              <a:ext uri="{FF2B5EF4-FFF2-40B4-BE49-F238E27FC236}">
                <a16:creationId xmlns:a16="http://schemas.microsoft.com/office/drawing/2014/main" id="{11579EC9-3A09-BF9B-E918-5BF138EC5BC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951263FA-2C80-3644-5C49-5BA7C4EB650C}"/>
              </a:ext>
            </a:extLst>
          </p:cNvPr>
          <p:cNvSpPr>
            <a:spLocks noGrp="1"/>
          </p:cNvSpPr>
          <p:nvPr>
            <p:ph type="sldNum" sz="quarter" idx="12"/>
          </p:nvPr>
        </p:nvSpPr>
        <p:spPr/>
        <p:txBody>
          <a:bodyPr/>
          <a:lstStyle/>
          <a:p>
            <a:fld id="{DE9D975B-0FC1-47D1-93B1-358C3DFAA3AC}" type="slidenum">
              <a:rPr lang="nb-NO" smtClean="0"/>
              <a:t>‹#›</a:t>
            </a:fld>
            <a:endParaRPr lang="nb-NO"/>
          </a:p>
        </p:txBody>
      </p:sp>
    </p:spTree>
    <p:extLst>
      <p:ext uri="{BB962C8B-B14F-4D97-AF65-F5344CB8AC3E}">
        <p14:creationId xmlns:p14="http://schemas.microsoft.com/office/powerpoint/2010/main" val="4211685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34BE8C4-C4D1-4375-6468-2B1D3BCE14C7}"/>
              </a:ext>
            </a:extLst>
          </p:cNvPr>
          <p:cNvSpPr>
            <a:spLocks noGrp="1"/>
          </p:cNvSpPr>
          <p:nvPr>
            <p:ph type="dt" sz="half" idx="10"/>
          </p:nvPr>
        </p:nvSpPr>
        <p:spPr/>
        <p:txBody>
          <a:bodyPr/>
          <a:lstStyle/>
          <a:p>
            <a:fld id="{4ED489FF-F6F8-4638-9A3F-5170DB2767B2}" type="datetimeFigureOut">
              <a:rPr lang="nb-NO" smtClean="0"/>
              <a:t>09.06.2024</a:t>
            </a:fld>
            <a:endParaRPr lang="nb-NO"/>
          </a:p>
        </p:txBody>
      </p:sp>
      <p:sp>
        <p:nvSpPr>
          <p:cNvPr id="3" name="Plassholder for bunntekst 2">
            <a:extLst>
              <a:ext uri="{FF2B5EF4-FFF2-40B4-BE49-F238E27FC236}">
                <a16:creationId xmlns:a16="http://schemas.microsoft.com/office/drawing/2014/main" id="{9990AC4E-001D-CBB5-246B-9007CB7A6696}"/>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178284E-AFBA-2B1A-1C55-DF5BFC9A8AFB}"/>
              </a:ext>
            </a:extLst>
          </p:cNvPr>
          <p:cNvSpPr>
            <a:spLocks noGrp="1"/>
          </p:cNvSpPr>
          <p:nvPr>
            <p:ph type="sldNum" sz="quarter" idx="12"/>
          </p:nvPr>
        </p:nvSpPr>
        <p:spPr/>
        <p:txBody>
          <a:bodyPr/>
          <a:lstStyle/>
          <a:p>
            <a:fld id="{DE9D975B-0FC1-47D1-93B1-358C3DFAA3AC}" type="slidenum">
              <a:rPr lang="nb-NO" smtClean="0"/>
              <a:t>‹#›</a:t>
            </a:fld>
            <a:endParaRPr lang="nb-NO"/>
          </a:p>
        </p:txBody>
      </p:sp>
    </p:spTree>
    <p:extLst>
      <p:ext uri="{BB962C8B-B14F-4D97-AF65-F5344CB8AC3E}">
        <p14:creationId xmlns:p14="http://schemas.microsoft.com/office/powerpoint/2010/main" val="897445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369391-3517-EF60-8C17-C988828F9AE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F5FC335-EED0-EFD2-0E81-A1DA3F7880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C0CDC358-B03F-153D-1449-17643B5F56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E6AFCBC-8CB0-55D2-0991-8D583D746726}"/>
              </a:ext>
            </a:extLst>
          </p:cNvPr>
          <p:cNvSpPr>
            <a:spLocks noGrp="1"/>
          </p:cNvSpPr>
          <p:nvPr>
            <p:ph type="dt" sz="half" idx="10"/>
          </p:nvPr>
        </p:nvSpPr>
        <p:spPr/>
        <p:txBody>
          <a:bodyPr/>
          <a:lstStyle/>
          <a:p>
            <a:fld id="{4ED489FF-F6F8-4638-9A3F-5170DB2767B2}" type="datetimeFigureOut">
              <a:rPr lang="nb-NO" smtClean="0"/>
              <a:t>09.06.2024</a:t>
            </a:fld>
            <a:endParaRPr lang="nb-NO"/>
          </a:p>
        </p:txBody>
      </p:sp>
      <p:sp>
        <p:nvSpPr>
          <p:cNvPr id="6" name="Plassholder for bunntekst 5">
            <a:extLst>
              <a:ext uri="{FF2B5EF4-FFF2-40B4-BE49-F238E27FC236}">
                <a16:creationId xmlns:a16="http://schemas.microsoft.com/office/drawing/2014/main" id="{DBD54EE0-9E39-DBC4-FD7E-D126DFD4203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7EB9817-C777-5F3B-1954-5224A808EE28}"/>
              </a:ext>
            </a:extLst>
          </p:cNvPr>
          <p:cNvSpPr>
            <a:spLocks noGrp="1"/>
          </p:cNvSpPr>
          <p:nvPr>
            <p:ph type="sldNum" sz="quarter" idx="12"/>
          </p:nvPr>
        </p:nvSpPr>
        <p:spPr/>
        <p:txBody>
          <a:bodyPr/>
          <a:lstStyle/>
          <a:p>
            <a:fld id="{DE9D975B-0FC1-47D1-93B1-358C3DFAA3AC}" type="slidenum">
              <a:rPr lang="nb-NO" smtClean="0"/>
              <a:t>‹#›</a:t>
            </a:fld>
            <a:endParaRPr lang="nb-NO"/>
          </a:p>
        </p:txBody>
      </p:sp>
    </p:spTree>
    <p:extLst>
      <p:ext uri="{BB962C8B-B14F-4D97-AF65-F5344CB8AC3E}">
        <p14:creationId xmlns:p14="http://schemas.microsoft.com/office/powerpoint/2010/main" val="100254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1BC502-ACCD-5044-907B-04220A6DD97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1245E37-03CA-96E8-6A8C-3BE9FBF924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E0659D3E-8024-97A3-6C14-E53E81B94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80B821D-7215-5928-D83B-72250E90F574}"/>
              </a:ext>
            </a:extLst>
          </p:cNvPr>
          <p:cNvSpPr>
            <a:spLocks noGrp="1"/>
          </p:cNvSpPr>
          <p:nvPr>
            <p:ph type="dt" sz="half" idx="10"/>
          </p:nvPr>
        </p:nvSpPr>
        <p:spPr/>
        <p:txBody>
          <a:bodyPr/>
          <a:lstStyle/>
          <a:p>
            <a:fld id="{4ED489FF-F6F8-4638-9A3F-5170DB2767B2}" type="datetimeFigureOut">
              <a:rPr lang="nb-NO" smtClean="0"/>
              <a:t>09.06.2024</a:t>
            </a:fld>
            <a:endParaRPr lang="nb-NO"/>
          </a:p>
        </p:txBody>
      </p:sp>
      <p:sp>
        <p:nvSpPr>
          <p:cNvPr id="6" name="Plassholder for bunntekst 5">
            <a:extLst>
              <a:ext uri="{FF2B5EF4-FFF2-40B4-BE49-F238E27FC236}">
                <a16:creationId xmlns:a16="http://schemas.microsoft.com/office/drawing/2014/main" id="{8CACAF66-DA98-08D2-9E9B-C7E338758D9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26B86FA-86B5-F8F7-FED7-6AE8D318E8E1}"/>
              </a:ext>
            </a:extLst>
          </p:cNvPr>
          <p:cNvSpPr>
            <a:spLocks noGrp="1"/>
          </p:cNvSpPr>
          <p:nvPr>
            <p:ph type="sldNum" sz="quarter" idx="12"/>
          </p:nvPr>
        </p:nvSpPr>
        <p:spPr/>
        <p:txBody>
          <a:bodyPr/>
          <a:lstStyle/>
          <a:p>
            <a:fld id="{DE9D975B-0FC1-47D1-93B1-358C3DFAA3AC}" type="slidenum">
              <a:rPr lang="nb-NO" smtClean="0"/>
              <a:t>‹#›</a:t>
            </a:fld>
            <a:endParaRPr lang="nb-NO"/>
          </a:p>
        </p:txBody>
      </p:sp>
    </p:spTree>
    <p:extLst>
      <p:ext uri="{BB962C8B-B14F-4D97-AF65-F5344CB8AC3E}">
        <p14:creationId xmlns:p14="http://schemas.microsoft.com/office/powerpoint/2010/main" val="1676988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1261978-82A4-74D0-25AA-E0DEDB0C15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B8D660CD-3A6D-0A27-0B07-7CD4ABD6C0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76668CD-DD7B-35BB-B90D-36B42EAE9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489FF-F6F8-4638-9A3F-5170DB2767B2}" type="datetimeFigureOut">
              <a:rPr lang="nb-NO" smtClean="0"/>
              <a:t>09.06.2024</a:t>
            </a:fld>
            <a:endParaRPr lang="nb-NO"/>
          </a:p>
        </p:txBody>
      </p:sp>
      <p:sp>
        <p:nvSpPr>
          <p:cNvPr id="5" name="Plassholder for bunntekst 4">
            <a:extLst>
              <a:ext uri="{FF2B5EF4-FFF2-40B4-BE49-F238E27FC236}">
                <a16:creationId xmlns:a16="http://schemas.microsoft.com/office/drawing/2014/main" id="{C708BE96-EA2D-A9CF-7366-1A2CEC464F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8144D72-478C-78BF-2132-02080C8B13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9D975B-0FC1-47D1-93B1-358C3DFAA3AC}" type="slidenum">
              <a:rPr lang="nb-NO" smtClean="0"/>
              <a:t>‹#›</a:t>
            </a:fld>
            <a:endParaRPr lang="nb-NO"/>
          </a:p>
        </p:txBody>
      </p:sp>
    </p:spTree>
    <p:extLst>
      <p:ext uri="{BB962C8B-B14F-4D97-AF65-F5344CB8AC3E}">
        <p14:creationId xmlns:p14="http://schemas.microsoft.com/office/powerpoint/2010/main" val="3190476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184CE9-A7BE-8F16-D4C5-92A1906A4409}"/>
              </a:ext>
            </a:extLst>
          </p:cNvPr>
          <p:cNvSpPr>
            <a:spLocks noGrp="1"/>
          </p:cNvSpPr>
          <p:nvPr>
            <p:ph type="title"/>
          </p:nvPr>
        </p:nvSpPr>
        <p:spPr>
          <a:xfrm>
            <a:off x="838199" y="365125"/>
            <a:ext cx="10914529" cy="5587440"/>
          </a:xfrm>
        </p:spPr>
        <p:txBody>
          <a:bodyPr>
            <a:normAutofit/>
          </a:bodyPr>
          <a:lstStyle/>
          <a:p>
            <a:r>
              <a:rPr lang="en-US" sz="6600" b="1" i="0" dirty="0">
                <a:effectLst>
                  <a:outerShdw blurRad="38100" dist="38100" dir="2700000" algn="tl">
                    <a:srgbClr val="000000">
                      <a:alpha val="43137"/>
                    </a:srgbClr>
                  </a:outerShdw>
                </a:effectLst>
                <a:highlight>
                  <a:srgbClr val="FFFFFF"/>
                </a:highlight>
                <a:latin typeface="Open Sans" panose="020B0606030504020204" pitchFamily="34" charset="0"/>
              </a:rPr>
              <a:t>Dear</a:t>
            </a:r>
            <a:br>
              <a:rPr lang="en-US" sz="5400" b="1" i="0" dirty="0">
                <a:effectLst>
                  <a:outerShdw blurRad="38100" dist="38100" dir="2700000" algn="tl">
                    <a:srgbClr val="000000">
                      <a:alpha val="43137"/>
                    </a:srgbClr>
                  </a:outerShdw>
                </a:effectLst>
                <a:highlight>
                  <a:srgbClr val="FFFFFF"/>
                </a:highlight>
                <a:latin typeface="Open Sans" panose="020B0606030504020204" pitchFamily="34" charset="0"/>
              </a:rPr>
            </a:br>
            <a:br>
              <a:rPr lang="en-US" sz="5400" b="1" i="0" dirty="0">
                <a:effectLst>
                  <a:outerShdw blurRad="38100" dist="38100" dir="2700000" algn="tl">
                    <a:srgbClr val="000000">
                      <a:alpha val="43137"/>
                    </a:srgbClr>
                  </a:outerShdw>
                </a:effectLst>
                <a:highlight>
                  <a:srgbClr val="FFFFFF"/>
                </a:highlight>
                <a:latin typeface="Open Sans" panose="020B0606030504020204" pitchFamily="34" charset="0"/>
              </a:rPr>
            </a:br>
            <a:r>
              <a:rPr lang="en-US" sz="5400" b="1" i="0" dirty="0">
                <a:effectLst>
                  <a:outerShdw blurRad="38100" dist="38100" dir="2700000" algn="tl">
                    <a:srgbClr val="000000">
                      <a:alpha val="43137"/>
                    </a:srgbClr>
                  </a:outerShdw>
                </a:effectLst>
                <a:highlight>
                  <a:srgbClr val="FFFFFF"/>
                </a:highlight>
                <a:latin typeface="Open Sans" panose="020B0606030504020204" pitchFamily="34" charset="0"/>
              </a:rPr>
              <a:t>Conference Chair, </a:t>
            </a:r>
            <a:br>
              <a:rPr lang="en-US" sz="5400" b="1" i="0" dirty="0">
                <a:effectLst>
                  <a:outerShdw blurRad="38100" dist="38100" dir="2700000" algn="tl">
                    <a:srgbClr val="000000">
                      <a:alpha val="43137"/>
                    </a:srgbClr>
                  </a:outerShdw>
                </a:effectLst>
                <a:highlight>
                  <a:srgbClr val="FFFFFF"/>
                </a:highlight>
                <a:latin typeface="Open Sans" panose="020B0606030504020204" pitchFamily="34" charset="0"/>
              </a:rPr>
            </a:br>
            <a:br>
              <a:rPr lang="en-US" sz="5400" b="1" i="0" dirty="0">
                <a:effectLst>
                  <a:outerShdw blurRad="38100" dist="38100" dir="2700000" algn="tl">
                    <a:srgbClr val="000000">
                      <a:alpha val="43137"/>
                    </a:srgbClr>
                  </a:outerShdw>
                </a:effectLst>
                <a:highlight>
                  <a:srgbClr val="FFFFFF"/>
                </a:highlight>
                <a:latin typeface="Open Sans" panose="020B0606030504020204" pitchFamily="34" charset="0"/>
              </a:rPr>
            </a:br>
            <a:r>
              <a:rPr lang="en-US" sz="5400" b="1" i="0" dirty="0">
                <a:effectLst>
                  <a:outerShdw blurRad="38100" dist="38100" dir="2700000" algn="tl">
                    <a:srgbClr val="000000">
                      <a:alpha val="43137"/>
                    </a:srgbClr>
                  </a:outerShdw>
                </a:effectLst>
                <a:highlight>
                  <a:srgbClr val="FFFFFF"/>
                </a:highlight>
                <a:latin typeface="Open Sans" panose="020B0606030504020204" pitchFamily="34" charset="0"/>
              </a:rPr>
              <a:t>Member of the Board of CSRS,</a:t>
            </a:r>
            <a:br>
              <a:rPr lang="en-US" sz="5400" b="1" i="0" dirty="0">
                <a:effectLst>
                  <a:outerShdw blurRad="38100" dist="38100" dir="2700000" algn="tl">
                    <a:srgbClr val="000000">
                      <a:alpha val="43137"/>
                    </a:srgbClr>
                  </a:outerShdw>
                </a:effectLst>
                <a:highlight>
                  <a:srgbClr val="FFFFFF"/>
                </a:highlight>
                <a:latin typeface="Open Sans" panose="020B0606030504020204" pitchFamily="34" charset="0"/>
              </a:rPr>
            </a:br>
            <a:br>
              <a:rPr lang="en-US" sz="5400" b="1" i="0" dirty="0">
                <a:effectLst>
                  <a:outerShdw blurRad="38100" dist="38100" dir="2700000" algn="tl">
                    <a:srgbClr val="000000">
                      <a:alpha val="43137"/>
                    </a:srgbClr>
                  </a:outerShdw>
                </a:effectLst>
                <a:highlight>
                  <a:srgbClr val="FFFFFF"/>
                </a:highlight>
                <a:latin typeface="Open Sans" panose="020B0606030504020204" pitchFamily="34" charset="0"/>
              </a:rPr>
            </a:br>
            <a:r>
              <a:rPr lang="en-US" sz="5400" b="1" i="0" dirty="0">
                <a:effectLst>
                  <a:outerShdw blurRad="38100" dist="38100" dir="2700000" algn="tl">
                    <a:srgbClr val="000000">
                      <a:alpha val="43137"/>
                    </a:srgbClr>
                  </a:outerShdw>
                </a:effectLst>
                <a:highlight>
                  <a:srgbClr val="FFFFFF"/>
                </a:highlight>
                <a:latin typeface="Open Sans" panose="020B0606030504020204" pitchFamily="34" charset="0"/>
              </a:rPr>
              <a:t>Ladies and Gentlemen</a:t>
            </a:r>
            <a:endParaRPr lang="nb-NO"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991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80A456C-2F67-8FE2-6CF9-D02EE04FB579}"/>
              </a:ext>
            </a:extLst>
          </p:cNvPr>
          <p:cNvPicPr>
            <a:picLocks noChangeAspect="1"/>
          </p:cNvPicPr>
          <p:nvPr/>
        </p:nvPicPr>
        <p:blipFill rotWithShape="1">
          <a:blip r:embed="rId2"/>
          <a:srcRect l="75162" t="43843" r="12963" b="38255"/>
          <a:stretch/>
        </p:blipFill>
        <p:spPr bwMode="auto">
          <a:xfrm>
            <a:off x="6750425" y="2221099"/>
            <a:ext cx="5056094" cy="4287279"/>
          </a:xfrm>
          <a:prstGeom prst="rect">
            <a:avLst/>
          </a:prstGeom>
          <a:ln>
            <a:noFill/>
          </a:ln>
          <a:extLst>
            <a:ext uri="{53640926-AAD7-44D8-BBD7-CCE9431645EC}">
              <a14:shadowObscured xmlns:a14="http://schemas.microsoft.com/office/drawing/2010/main"/>
            </a:ext>
          </a:extLst>
        </p:spPr>
      </p:pic>
      <p:pic>
        <p:nvPicPr>
          <p:cNvPr id="3" name="Bilde 2">
            <a:extLst>
              <a:ext uri="{FF2B5EF4-FFF2-40B4-BE49-F238E27FC236}">
                <a16:creationId xmlns:a16="http://schemas.microsoft.com/office/drawing/2014/main" id="{9883E60D-97E9-2520-C749-BAA97B99CC5C}"/>
              </a:ext>
            </a:extLst>
          </p:cNvPr>
          <p:cNvPicPr>
            <a:picLocks noChangeAspect="1"/>
          </p:cNvPicPr>
          <p:nvPr/>
        </p:nvPicPr>
        <p:blipFill rotWithShape="1">
          <a:blip r:embed="rId3"/>
          <a:srcRect l="64701" t="42735" r="11515" b="32072"/>
          <a:stretch/>
        </p:blipFill>
        <p:spPr bwMode="auto">
          <a:xfrm>
            <a:off x="112545" y="197223"/>
            <a:ext cx="6485330" cy="38637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7352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22B17C-3E73-C49E-CBE5-488820F3CACA}"/>
              </a:ext>
            </a:extLst>
          </p:cNvPr>
          <p:cNvSpPr>
            <a:spLocks noGrp="1"/>
          </p:cNvSpPr>
          <p:nvPr>
            <p:ph type="ctrTitle"/>
          </p:nvPr>
        </p:nvSpPr>
        <p:spPr>
          <a:xfrm>
            <a:off x="322729" y="655455"/>
            <a:ext cx="11654118" cy="4274391"/>
          </a:xfrm>
        </p:spPr>
        <p:txBody>
          <a:bodyPr>
            <a:normAutofit/>
          </a:bodyPr>
          <a:lstStyle/>
          <a:p>
            <a:r>
              <a:rPr lang="nb-NO" sz="7200" b="1" dirty="0" err="1">
                <a:effectLst>
                  <a:outerShdw blurRad="38100" dist="38100" dir="2700000" algn="tl">
                    <a:srgbClr val="000000">
                      <a:alpha val="43137"/>
                    </a:srgbClr>
                  </a:outerShdw>
                </a:effectLst>
              </a:rPr>
              <a:t>We</a:t>
            </a:r>
            <a:r>
              <a:rPr lang="nb-NO" sz="7200" b="1" dirty="0">
                <a:effectLst>
                  <a:outerShdw blurRad="38100" dist="38100" dir="2700000" algn="tl">
                    <a:srgbClr val="000000">
                      <a:alpha val="43137"/>
                    </a:srgbClr>
                  </a:outerShdw>
                </a:effectLst>
              </a:rPr>
              <a:t> have done </a:t>
            </a:r>
            <a:r>
              <a:rPr lang="nb-NO" sz="7200" b="1" dirty="0" err="1">
                <a:effectLst>
                  <a:outerShdw blurRad="38100" dist="38100" dir="2700000" algn="tl">
                    <a:srgbClr val="000000">
                      <a:alpha val="43137"/>
                    </a:srgbClr>
                  </a:outerShdw>
                </a:effectLst>
              </a:rPr>
              <a:t>some</a:t>
            </a:r>
            <a:r>
              <a:rPr lang="nb-NO" sz="7200" b="1" dirty="0">
                <a:effectLst>
                  <a:outerShdw blurRad="38100" dist="38100" dir="2700000" algn="tl">
                    <a:srgbClr val="000000">
                      <a:alpha val="43137"/>
                    </a:srgbClr>
                  </a:outerShdw>
                </a:effectLst>
              </a:rPr>
              <a:t> </a:t>
            </a:r>
            <a:r>
              <a:rPr lang="nb-NO" sz="7200" b="1" dirty="0" err="1">
                <a:effectLst>
                  <a:outerShdw blurRad="38100" dist="38100" dir="2700000" algn="tl">
                    <a:srgbClr val="000000">
                      <a:alpha val="43137"/>
                    </a:srgbClr>
                  </a:outerShdw>
                </a:effectLst>
              </a:rPr>
              <a:t>evaluation</a:t>
            </a:r>
            <a:r>
              <a:rPr lang="nb-NO" sz="7200" b="1" dirty="0">
                <a:effectLst>
                  <a:outerShdw blurRad="38100" dist="38100" dir="2700000" algn="tl">
                    <a:srgbClr val="000000">
                      <a:alpha val="43137"/>
                    </a:srgbClr>
                  </a:outerShdw>
                </a:effectLst>
              </a:rPr>
              <a:t> </a:t>
            </a:r>
            <a:r>
              <a:rPr lang="nb-NO" sz="7200" b="1" dirty="0" err="1">
                <a:effectLst>
                  <a:outerShdw blurRad="38100" dist="38100" dir="2700000" algn="tl">
                    <a:srgbClr val="000000">
                      <a:alpha val="43137"/>
                    </a:srgbClr>
                  </a:outerShdw>
                </a:effectLst>
              </a:rPr>
              <a:t>of</a:t>
            </a:r>
            <a:r>
              <a:rPr lang="nb-NO" sz="7200" b="1" dirty="0">
                <a:effectLst>
                  <a:outerShdw blurRad="38100" dist="38100" dir="2700000" algn="tl">
                    <a:srgbClr val="000000">
                      <a:alpha val="43137"/>
                    </a:srgbClr>
                  </a:outerShdw>
                </a:effectLst>
              </a:rPr>
              <a:t> </a:t>
            </a:r>
            <a:r>
              <a:rPr lang="nb-NO" sz="7200" b="1" dirty="0" err="1">
                <a:effectLst>
                  <a:outerShdw blurRad="38100" dist="38100" dir="2700000" algn="tl">
                    <a:srgbClr val="000000">
                      <a:alpha val="43137"/>
                    </a:srgbClr>
                  </a:outerShdw>
                </a:effectLst>
              </a:rPr>
              <a:t>the</a:t>
            </a:r>
            <a:r>
              <a:rPr lang="nb-NO" sz="7200" b="1" dirty="0">
                <a:effectLst>
                  <a:outerShdw blurRad="38100" dist="38100" dir="2700000" algn="tl">
                    <a:srgbClr val="000000">
                      <a:alpha val="43137"/>
                    </a:srgbClr>
                  </a:outerShdw>
                </a:effectLst>
              </a:rPr>
              <a:t> CT </a:t>
            </a:r>
            <a:r>
              <a:rPr lang="nb-NO" sz="7200" b="1" dirty="0" err="1">
                <a:effectLst>
                  <a:outerShdw blurRad="38100" dist="38100" dir="2700000" algn="tl">
                    <a:srgbClr val="000000">
                      <a:alpha val="43137"/>
                    </a:srgbClr>
                  </a:outerShdw>
                </a:effectLst>
              </a:rPr>
              <a:t>pictures</a:t>
            </a:r>
            <a:r>
              <a:rPr lang="nb-NO" sz="7200" b="1" dirty="0">
                <a:effectLst>
                  <a:outerShdw blurRad="38100" dist="38100" dir="2700000" algn="tl">
                    <a:srgbClr val="000000">
                      <a:alpha val="43137"/>
                    </a:srgbClr>
                  </a:outerShdw>
                </a:effectLst>
              </a:rPr>
              <a:t> </a:t>
            </a:r>
            <a:r>
              <a:rPr lang="nb-NO" sz="7200" b="1" dirty="0" err="1">
                <a:effectLst>
                  <a:outerShdw blurRad="38100" dist="38100" dir="2700000" algn="tl">
                    <a:srgbClr val="000000">
                      <a:alpha val="43137"/>
                    </a:srgbClr>
                  </a:outerShdw>
                </a:effectLst>
              </a:rPr>
              <a:t>after</a:t>
            </a:r>
            <a:r>
              <a:rPr lang="nb-NO" sz="7200" b="1" dirty="0">
                <a:effectLst>
                  <a:outerShdw blurRad="38100" dist="38100" dir="2700000" algn="tl">
                    <a:srgbClr val="000000">
                      <a:alpha val="43137"/>
                    </a:srgbClr>
                  </a:outerShdw>
                </a:effectLst>
              </a:rPr>
              <a:t> </a:t>
            </a:r>
            <a:r>
              <a:rPr lang="nb-NO" sz="7200" b="1" dirty="0" err="1">
                <a:effectLst>
                  <a:outerShdw blurRad="38100" dist="38100" dir="2700000" algn="tl">
                    <a:srgbClr val="000000">
                      <a:alpha val="43137"/>
                    </a:srgbClr>
                  </a:outerShdw>
                </a:effectLst>
              </a:rPr>
              <a:t>publishing</a:t>
            </a:r>
            <a:r>
              <a:rPr lang="nb-NO" sz="7200" b="1" dirty="0">
                <a:effectLst>
                  <a:outerShdw blurRad="38100" dist="38100" dir="2700000" algn="tl">
                    <a:srgbClr val="000000">
                      <a:alpha val="43137"/>
                    </a:srgbClr>
                  </a:outerShdw>
                </a:effectLst>
              </a:rPr>
              <a:t> </a:t>
            </a:r>
            <a:r>
              <a:rPr lang="nb-NO" sz="7200" b="1" dirty="0" err="1">
                <a:effectLst>
                  <a:outerShdw blurRad="38100" dist="38100" dir="2700000" algn="tl">
                    <a:srgbClr val="000000">
                      <a:alpha val="43137"/>
                    </a:srgbClr>
                  </a:outerShdw>
                </a:effectLst>
              </a:rPr>
              <a:t>this</a:t>
            </a:r>
            <a:r>
              <a:rPr lang="nb-NO" sz="7200" b="1" dirty="0">
                <a:effectLst>
                  <a:outerShdw blurRad="38100" dist="38100" dir="2700000" algn="tl">
                    <a:srgbClr val="000000">
                      <a:alpha val="43137"/>
                    </a:srgbClr>
                  </a:outerShdw>
                </a:effectLst>
              </a:rPr>
              <a:t> </a:t>
            </a:r>
            <a:r>
              <a:rPr lang="nb-NO" sz="7200" b="1" dirty="0" err="1">
                <a:effectLst>
                  <a:outerShdw blurRad="38100" dist="38100" dir="2700000" algn="tl">
                    <a:srgbClr val="000000">
                      <a:alpha val="43137"/>
                    </a:srgbClr>
                  </a:outerShdw>
                </a:effectLst>
              </a:rPr>
              <a:t>paper</a:t>
            </a:r>
            <a:r>
              <a:rPr lang="nb-NO" sz="72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9570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81A5469-BC56-8145-61C4-00119EC8D4B3}"/>
              </a:ext>
            </a:extLst>
          </p:cNvPr>
          <p:cNvPicPr>
            <a:picLocks noChangeAspect="1"/>
          </p:cNvPicPr>
          <p:nvPr/>
        </p:nvPicPr>
        <p:blipFill rotWithShape="1">
          <a:blip r:embed="rId2"/>
          <a:srcRect l="60588" t="41176" r="4265" b="27190"/>
          <a:stretch/>
        </p:blipFill>
        <p:spPr>
          <a:xfrm>
            <a:off x="72980" y="358589"/>
            <a:ext cx="12011443" cy="6081108"/>
          </a:xfrm>
          <a:prstGeom prst="rect">
            <a:avLst/>
          </a:prstGeom>
        </p:spPr>
      </p:pic>
    </p:spTree>
    <p:extLst>
      <p:ext uri="{BB962C8B-B14F-4D97-AF65-F5344CB8AC3E}">
        <p14:creationId xmlns:p14="http://schemas.microsoft.com/office/powerpoint/2010/main" val="23941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38229FB3-1A67-2EF8-9A36-464DEA843343}"/>
              </a:ext>
            </a:extLst>
          </p:cNvPr>
          <p:cNvPicPr>
            <a:picLocks noChangeAspect="1"/>
          </p:cNvPicPr>
          <p:nvPr/>
        </p:nvPicPr>
        <p:blipFill rotWithShape="1">
          <a:blip r:embed="rId3"/>
          <a:srcRect l="78934" t="40226" r="10578" b="26943"/>
          <a:stretch/>
        </p:blipFill>
        <p:spPr bwMode="auto">
          <a:xfrm>
            <a:off x="959224" y="63530"/>
            <a:ext cx="3783105" cy="6663780"/>
          </a:xfrm>
          <a:prstGeom prst="rect">
            <a:avLst/>
          </a:prstGeom>
          <a:ln>
            <a:noFill/>
          </a:ln>
          <a:extLst>
            <a:ext uri="{53640926-AAD7-44D8-BBD7-CCE9431645EC}">
              <a14:shadowObscured xmlns:a14="http://schemas.microsoft.com/office/drawing/2010/main"/>
            </a:ext>
          </a:extLst>
        </p:spPr>
      </p:pic>
      <p:pic>
        <p:nvPicPr>
          <p:cNvPr id="3" name="Bilde 2">
            <a:extLst>
              <a:ext uri="{FF2B5EF4-FFF2-40B4-BE49-F238E27FC236}">
                <a16:creationId xmlns:a16="http://schemas.microsoft.com/office/drawing/2014/main" id="{4614F0D5-0705-1652-499D-CD7488FEDC3A}"/>
              </a:ext>
            </a:extLst>
          </p:cNvPr>
          <p:cNvPicPr>
            <a:picLocks noChangeAspect="1"/>
          </p:cNvPicPr>
          <p:nvPr/>
        </p:nvPicPr>
        <p:blipFill rotWithShape="1">
          <a:blip r:embed="rId4"/>
          <a:srcRect l="67207" t="39326" r="19267" b="25878"/>
          <a:stretch/>
        </p:blipFill>
        <p:spPr bwMode="auto">
          <a:xfrm>
            <a:off x="5602650" y="63530"/>
            <a:ext cx="4590221" cy="6642070"/>
          </a:xfrm>
          <a:prstGeom prst="rect">
            <a:avLst/>
          </a:prstGeom>
          <a:ln>
            <a:noFill/>
          </a:ln>
          <a:extLst>
            <a:ext uri="{53640926-AAD7-44D8-BBD7-CCE9431645EC}">
              <a14:shadowObscured xmlns:a14="http://schemas.microsoft.com/office/drawing/2010/main"/>
            </a:ext>
          </a:extLst>
        </p:spPr>
      </p:pic>
      <p:cxnSp>
        <p:nvCxnSpPr>
          <p:cNvPr id="5" name="Rett pilkobling 4">
            <a:extLst>
              <a:ext uri="{FF2B5EF4-FFF2-40B4-BE49-F238E27FC236}">
                <a16:creationId xmlns:a16="http://schemas.microsoft.com/office/drawing/2014/main" id="{4E7CB58A-620F-F036-9783-96D0FF91A14B}"/>
              </a:ext>
            </a:extLst>
          </p:cNvPr>
          <p:cNvCxnSpPr/>
          <p:nvPr/>
        </p:nvCxnSpPr>
        <p:spPr>
          <a:xfrm>
            <a:off x="2967318" y="3926541"/>
            <a:ext cx="42134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tt pilkobling 5">
            <a:extLst>
              <a:ext uri="{FF2B5EF4-FFF2-40B4-BE49-F238E27FC236}">
                <a16:creationId xmlns:a16="http://schemas.microsoft.com/office/drawing/2014/main" id="{C9DC36F8-698D-B7C0-5386-A4B226AF2F43}"/>
              </a:ext>
            </a:extLst>
          </p:cNvPr>
          <p:cNvCxnSpPr/>
          <p:nvPr/>
        </p:nvCxnSpPr>
        <p:spPr>
          <a:xfrm>
            <a:off x="6096000" y="4069976"/>
            <a:ext cx="42134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820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4D05AF0-831B-1AC0-9D1B-071170B38C5D}"/>
              </a:ext>
            </a:extLst>
          </p:cNvPr>
          <p:cNvPicPr>
            <a:picLocks noChangeAspect="1"/>
          </p:cNvPicPr>
          <p:nvPr/>
        </p:nvPicPr>
        <p:blipFill rotWithShape="1">
          <a:blip r:embed="rId2"/>
          <a:srcRect l="64474" t="40703" r="10437" b="28846"/>
          <a:stretch/>
        </p:blipFill>
        <p:spPr bwMode="auto">
          <a:xfrm>
            <a:off x="1308848" y="106805"/>
            <a:ext cx="9755784" cy="6660764"/>
          </a:xfrm>
          <a:prstGeom prst="rect">
            <a:avLst/>
          </a:prstGeom>
          <a:ln>
            <a:noFill/>
          </a:ln>
          <a:extLst>
            <a:ext uri="{53640926-AAD7-44D8-BBD7-CCE9431645EC}">
              <a14:shadowObscured xmlns:a14="http://schemas.microsoft.com/office/drawing/2010/main"/>
            </a:ext>
          </a:extLst>
        </p:spPr>
      </p:pic>
      <p:cxnSp>
        <p:nvCxnSpPr>
          <p:cNvPr id="2" name="Rett pilkobling 1">
            <a:extLst>
              <a:ext uri="{FF2B5EF4-FFF2-40B4-BE49-F238E27FC236}">
                <a16:creationId xmlns:a16="http://schemas.microsoft.com/office/drawing/2014/main" id="{D333B346-0CA5-A87E-F54D-52A2D8F7721D}"/>
              </a:ext>
            </a:extLst>
          </p:cNvPr>
          <p:cNvCxnSpPr>
            <a:cxnSpLocks/>
          </p:cNvCxnSpPr>
          <p:nvPr/>
        </p:nvCxnSpPr>
        <p:spPr>
          <a:xfrm flipV="1">
            <a:off x="5262283" y="3971365"/>
            <a:ext cx="0" cy="4930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252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3590A51-4111-4342-35FE-79F0CC971A14}"/>
              </a:ext>
            </a:extLst>
          </p:cNvPr>
          <p:cNvPicPr>
            <a:picLocks noChangeAspect="1"/>
          </p:cNvPicPr>
          <p:nvPr/>
        </p:nvPicPr>
        <p:blipFill rotWithShape="1">
          <a:blip r:embed="rId2"/>
          <a:srcRect l="65135" t="42071" r="13901" b="26628"/>
          <a:stretch/>
        </p:blipFill>
        <p:spPr bwMode="auto">
          <a:xfrm>
            <a:off x="2324100" y="217527"/>
            <a:ext cx="7060247" cy="5929271"/>
          </a:xfrm>
          <a:prstGeom prst="rect">
            <a:avLst/>
          </a:prstGeom>
          <a:ln>
            <a:noFill/>
          </a:ln>
          <a:extLst>
            <a:ext uri="{53640926-AAD7-44D8-BBD7-CCE9431645EC}">
              <a14:shadowObscured xmlns:a14="http://schemas.microsoft.com/office/drawing/2010/main"/>
            </a:ext>
          </a:extLst>
        </p:spPr>
      </p:pic>
      <p:cxnSp>
        <p:nvCxnSpPr>
          <p:cNvPr id="3" name="Rett pilkobling 2">
            <a:extLst>
              <a:ext uri="{FF2B5EF4-FFF2-40B4-BE49-F238E27FC236}">
                <a16:creationId xmlns:a16="http://schemas.microsoft.com/office/drawing/2014/main" id="{9DFFAC96-33B7-7E51-6DE7-A16D788DD1D1}"/>
              </a:ext>
            </a:extLst>
          </p:cNvPr>
          <p:cNvCxnSpPr>
            <a:cxnSpLocks/>
          </p:cNvCxnSpPr>
          <p:nvPr/>
        </p:nvCxnSpPr>
        <p:spPr>
          <a:xfrm flipV="1">
            <a:off x="6257365" y="2698068"/>
            <a:ext cx="116541" cy="4840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312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66A7E53-3912-9F36-2874-2A32F1657A28}"/>
              </a:ext>
            </a:extLst>
          </p:cNvPr>
          <p:cNvPicPr>
            <a:picLocks noChangeAspect="1"/>
          </p:cNvPicPr>
          <p:nvPr/>
        </p:nvPicPr>
        <p:blipFill rotWithShape="1">
          <a:blip r:embed="rId2"/>
          <a:srcRect l="66887" t="38725" r="10672" b="33649"/>
          <a:stretch/>
        </p:blipFill>
        <p:spPr bwMode="auto">
          <a:xfrm>
            <a:off x="1425388" y="0"/>
            <a:ext cx="9341224" cy="6467708"/>
          </a:xfrm>
          <a:prstGeom prst="rect">
            <a:avLst/>
          </a:prstGeom>
          <a:ln>
            <a:noFill/>
          </a:ln>
          <a:extLst>
            <a:ext uri="{53640926-AAD7-44D8-BBD7-CCE9431645EC}">
              <a14:shadowObscured xmlns:a14="http://schemas.microsoft.com/office/drawing/2010/main"/>
            </a:ext>
          </a:extLst>
        </p:spPr>
      </p:pic>
      <p:cxnSp>
        <p:nvCxnSpPr>
          <p:cNvPr id="2" name="Rett pilkobling 1">
            <a:extLst>
              <a:ext uri="{FF2B5EF4-FFF2-40B4-BE49-F238E27FC236}">
                <a16:creationId xmlns:a16="http://schemas.microsoft.com/office/drawing/2014/main" id="{A6611637-F1B6-B315-0582-4006C75A7AE7}"/>
              </a:ext>
            </a:extLst>
          </p:cNvPr>
          <p:cNvCxnSpPr>
            <a:cxnSpLocks/>
          </p:cNvCxnSpPr>
          <p:nvPr/>
        </p:nvCxnSpPr>
        <p:spPr>
          <a:xfrm flipV="1">
            <a:off x="7064189" y="2669077"/>
            <a:ext cx="197223" cy="5647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559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41E16E7-5E82-B19A-A09B-0409F1AAEC0F}"/>
              </a:ext>
            </a:extLst>
          </p:cNvPr>
          <p:cNvPicPr>
            <a:picLocks noChangeAspect="1"/>
          </p:cNvPicPr>
          <p:nvPr/>
        </p:nvPicPr>
        <p:blipFill rotWithShape="1">
          <a:blip r:embed="rId2"/>
          <a:srcRect l="42723" t="15010" r="37014" b="54670"/>
          <a:stretch/>
        </p:blipFill>
        <p:spPr bwMode="auto">
          <a:xfrm>
            <a:off x="1765300" y="103578"/>
            <a:ext cx="7901907" cy="6650843"/>
          </a:xfrm>
          <a:prstGeom prst="rect">
            <a:avLst/>
          </a:prstGeom>
          <a:ln>
            <a:noFill/>
          </a:ln>
          <a:extLst>
            <a:ext uri="{53640926-AAD7-44D8-BBD7-CCE9431645EC}">
              <a14:shadowObscured xmlns:a14="http://schemas.microsoft.com/office/drawing/2010/main"/>
            </a:ext>
          </a:extLst>
        </p:spPr>
      </p:pic>
      <p:cxnSp>
        <p:nvCxnSpPr>
          <p:cNvPr id="3" name="Rett pilkobling 2">
            <a:extLst>
              <a:ext uri="{FF2B5EF4-FFF2-40B4-BE49-F238E27FC236}">
                <a16:creationId xmlns:a16="http://schemas.microsoft.com/office/drawing/2014/main" id="{1883ECD5-7633-98AF-1195-941012C1FC89}"/>
              </a:ext>
            </a:extLst>
          </p:cNvPr>
          <p:cNvCxnSpPr/>
          <p:nvPr/>
        </p:nvCxnSpPr>
        <p:spPr>
          <a:xfrm flipV="1">
            <a:off x="5445939" y="4385883"/>
            <a:ext cx="0" cy="436970"/>
          </a:xfrm>
          <a:prstGeom prst="straightConnector1">
            <a:avLst/>
          </a:prstGeom>
          <a:ln w="762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309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1F47383-6DCA-7FD1-4A14-6F4C2D91BD2C}"/>
              </a:ext>
            </a:extLst>
          </p:cNvPr>
          <p:cNvPicPr>
            <a:picLocks noChangeAspect="1"/>
          </p:cNvPicPr>
          <p:nvPr/>
        </p:nvPicPr>
        <p:blipFill rotWithShape="1">
          <a:blip r:embed="rId2"/>
          <a:srcRect l="38839" t="16811" r="38028" b="54669"/>
          <a:stretch/>
        </p:blipFill>
        <p:spPr bwMode="auto">
          <a:xfrm>
            <a:off x="1210235" y="99699"/>
            <a:ext cx="9601199" cy="6658601"/>
          </a:xfrm>
          <a:prstGeom prst="rect">
            <a:avLst/>
          </a:prstGeom>
          <a:ln>
            <a:noFill/>
          </a:ln>
          <a:extLst>
            <a:ext uri="{53640926-AAD7-44D8-BBD7-CCE9431645EC}">
              <a14:shadowObscured xmlns:a14="http://schemas.microsoft.com/office/drawing/2010/main"/>
            </a:ext>
          </a:extLst>
        </p:spPr>
      </p:pic>
      <p:cxnSp>
        <p:nvCxnSpPr>
          <p:cNvPr id="3" name="Rett pilkobling 2">
            <a:extLst>
              <a:ext uri="{FF2B5EF4-FFF2-40B4-BE49-F238E27FC236}">
                <a16:creationId xmlns:a16="http://schemas.microsoft.com/office/drawing/2014/main" id="{FAA42418-B73C-8F40-1193-5D7E547C2446}"/>
              </a:ext>
            </a:extLst>
          </p:cNvPr>
          <p:cNvCxnSpPr/>
          <p:nvPr/>
        </p:nvCxnSpPr>
        <p:spPr>
          <a:xfrm flipV="1">
            <a:off x="6894413" y="5162719"/>
            <a:ext cx="0" cy="436970"/>
          </a:xfrm>
          <a:prstGeom prst="straightConnector1">
            <a:avLst/>
          </a:prstGeom>
          <a:ln w="762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0802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347709BC-285A-A6DC-26C1-DABE6AB404D5}"/>
              </a:ext>
            </a:extLst>
          </p:cNvPr>
          <p:cNvPicPr>
            <a:picLocks noChangeAspect="1"/>
          </p:cNvPicPr>
          <p:nvPr/>
        </p:nvPicPr>
        <p:blipFill rotWithShape="1">
          <a:blip r:embed="rId2"/>
          <a:srcRect l="25921" t="23218" r="4963" b="9980"/>
          <a:stretch/>
        </p:blipFill>
        <p:spPr bwMode="auto">
          <a:xfrm>
            <a:off x="472729" y="372035"/>
            <a:ext cx="11246542" cy="6113929"/>
          </a:xfrm>
          <a:prstGeom prst="rect">
            <a:avLst/>
          </a:prstGeom>
          <a:ln>
            <a:noFill/>
          </a:ln>
          <a:extLst>
            <a:ext uri="{53640926-AAD7-44D8-BBD7-CCE9431645EC}">
              <a14:shadowObscured xmlns:a14="http://schemas.microsoft.com/office/drawing/2010/main"/>
            </a:ext>
          </a:extLst>
        </p:spPr>
      </p:pic>
      <p:cxnSp>
        <p:nvCxnSpPr>
          <p:cNvPr id="5" name="Rett pilkobling 4">
            <a:extLst>
              <a:ext uri="{FF2B5EF4-FFF2-40B4-BE49-F238E27FC236}">
                <a16:creationId xmlns:a16="http://schemas.microsoft.com/office/drawing/2014/main" id="{02319A12-276D-1BC4-2801-47BADB02E202}"/>
              </a:ext>
            </a:extLst>
          </p:cNvPr>
          <p:cNvCxnSpPr/>
          <p:nvPr/>
        </p:nvCxnSpPr>
        <p:spPr>
          <a:xfrm>
            <a:off x="9242612" y="3429000"/>
            <a:ext cx="1443317" cy="12505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tt pilkobling 6">
            <a:extLst>
              <a:ext uri="{FF2B5EF4-FFF2-40B4-BE49-F238E27FC236}">
                <a16:creationId xmlns:a16="http://schemas.microsoft.com/office/drawing/2014/main" id="{1B7F8A2D-7E6F-A038-429D-B8D619642326}"/>
              </a:ext>
            </a:extLst>
          </p:cNvPr>
          <p:cNvCxnSpPr/>
          <p:nvPr/>
        </p:nvCxnSpPr>
        <p:spPr>
          <a:xfrm>
            <a:off x="4258236" y="1524000"/>
            <a:ext cx="304800" cy="121451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tt pilkobling 10">
            <a:extLst>
              <a:ext uri="{FF2B5EF4-FFF2-40B4-BE49-F238E27FC236}">
                <a16:creationId xmlns:a16="http://schemas.microsoft.com/office/drawing/2014/main" id="{9BF13447-0D8A-42DC-B7D6-0886711BE5A3}"/>
              </a:ext>
            </a:extLst>
          </p:cNvPr>
          <p:cNvCxnSpPr>
            <a:cxnSpLocks/>
          </p:cNvCxnSpPr>
          <p:nvPr/>
        </p:nvCxnSpPr>
        <p:spPr>
          <a:xfrm flipH="1">
            <a:off x="5943600" y="1640540"/>
            <a:ext cx="735106" cy="28687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521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7">
            <a:extLst>
              <a:ext uri="{FF2B5EF4-FFF2-40B4-BE49-F238E27FC236}">
                <a16:creationId xmlns:a16="http://schemas.microsoft.com/office/drawing/2014/main" id="{3CA661A6-F6DF-6C87-91D5-3D7B1FBF4EE0}"/>
              </a:ext>
            </a:extLst>
          </p:cNvPr>
          <p:cNvGraphicFramePr>
            <a:graphicFrameLocks/>
          </p:cNvGraphicFramePr>
          <p:nvPr>
            <p:extLst>
              <p:ext uri="{D42A27DB-BD31-4B8C-83A1-F6EECF244321}">
                <p14:modId xmlns:p14="http://schemas.microsoft.com/office/powerpoint/2010/main" val="2399056013"/>
              </p:ext>
            </p:extLst>
          </p:nvPr>
        </p:nvGraphicFramePr>
        <p:xfrm>
          <a:off x="965627" y="457956"/>
          <a:ext cx="10115321" cy="6068352"/>
        </p:xfrm>
        <a:graphic>
          <a:graphicData uri="http://schemas.openxmlformats.org/drawingml/2006/table">
            <a:tbl>
              <a:tblPr firstRow="1" bandRow="1">
                <a:tableStyleId>{5C22544A-7EE6-4342-B048-85BDC9FD1C3A}</a:tableStyleId>
              </a:tblPr>
              <a:tblGrid>
                <a:gridCol w="2707993">
                  <a:extLst>
                    <a:ext uri="{9D8B030D-6E8A-4147-A177-3AD203B41FA5}">
                      <a16:colId xmlns:a16="http://schemas.microsoft.com/office/drawing/2014/main" val="3702204177"/>
                    </a:ext>
                  </a:extLst>
                </a:gridCol>
                <a:gridCol w="7407328">
                  <a:extLst>
                    <a:ext uri="{9D8B030D-6E8A-4147-A177-3AD203B41FA5}">
                      <a16:colId xmlns:a16="http://schemas.microsoft.com/office/drawing/2014/main" val="2732259095"/>
                    </a:ext>
                  </a:extLst>
                </a:gridCol>
              </a:tblGrid>
              <a:tr h="750416">
                <a:tc>
                  <a:txBody>
                    <a:bodyPr/>
                    <a:lstStyle/>
                    <a:p>
                      <a:r>
                        <a:rPr lang="en-US" sz="1900" b="1" dirty="0">
                          <a:solidFill>
                            <a:schemeClr val="tx1">
                              <a:lumMod val="65000"/>
                              <a:lumOff val="35000"/>
                            </a:schemeClr>
                          </a:solidFill>
                          <a:latin typeface="+mj-lt"/>
                        </a:rPr>
                        <a:t>Full name of presenting author</a:t>
                      </a: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l" defTabSz="914400" rtl="0" eaLnBrk="1" latinLnBrk="0" hangingPunct="1"/>
                      <a:r>
                        <a:rPr lang="en-US" sz="2800" b="1" kern="1200" dirty="0">
                          <a:solidFill>
                            <a:schemeClr val="tx1">
                              <a:lumMod val="65000"/>
                              <a:lumOff val="35000"/>
                            </a:schemeClr>
                          </a:solidFill>
                          <a:effectLst/>
                          <a:latin typeface="+mj-lt"/>
                          <a:ea typeface="+mn-ea"/>
                          <a:cs typeface="+mn-cs"/>
                        </a:rPr>
                        <a:t>BERTEL RUNE KAALE</a:t>
                      </a: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98778417"/>
                  </a:ext>
                </a:extLst>
              </a:tr>
              <a:tr h="750416">
                <a:tc>
                  <a:txBody>
                    <a:bodyPr/>
                    <a:lstStyle/>
                    <a:p>
                      <a:r>
                        <a:rPr lang="en-US" sz="1900" b="1" dirty="0">
                          <a:solidFill>
                            <a:schemeClr val="tx1">
                              <a:lumMod val="65000"/>
                              <a:lumOff val="35000"/>
                            </a:schemeClr>
                          </a:solidFill>
                          <a:latin typeface="+mj-lt"/>
                        </a:rPr>
                        <a:t>Affiliation of presenting author</a:t>
                      </a: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tx1">
                              <a:lumMod val="65000"/>
                              <a:lumOff val="35000"/>
                            </a:schemeClr>
                          </a:solidFill>
                          <a:latin typeface="+mj-lt"/>
                          <a:ea typeface="+mn-ea"/>
                          <a:cs typeface="+mn-cs"/>
                        </a:rPr>
                        <a:t>Firda</a:t>
                      </a:r>
                      <a:r>
                        <a:rPr lang="en-US" sz="2800" b="1" kern="1200" dirty="0">
                          <a:solidFill>
                            <a:schemeClr val="tx1">
                              <a:lumMod val="65000"/>
                              <a:lumOff val="35000"/>
                            </a:schemeClr>
                          </a:solidFill>
                          <a:latin typeface="+mj-lt"/>
                          <a:ea typeface="+mn-ea"/>
                          <a:cs typeface="+mn-cs"/>
                        </a:rPr>
                        <a:t> </a:t>
                      </a:r>
                      <a:r>
                        <a:rPr lang="en-US" sz="2800" b="1" kern="1200" dirty="0" err="1">
                          <a:solidFill>
                            <a:schemeClr val="tx1">
                              <a:lumMod val="65000"/>
                              <a:lumOff val="35000"/>
                            </a:schemeClr>
                          </a:solidFill>
                          <a:latin typeface="+mj-lt"/>
                          <a:ea typeface="+mn-ea"/>
                          <a:cs typeface="+mn-cs"/>
                        </a:rPr>
                        <a:t>Fys</a:t>
                      </a:r>
                      <a:r>
                        <a:rPr lang="en-US" sz="2800" b="1" kern="1200" dirty="0">
                          <a:solidFill>
                            <a:schemeClr val="tx1">
                              <a:lumMod val="65000"/>
                              <a:lumOff val="35000"/>
                            </a:schemeClr>
                          </a:solidFill>
                          <a:latin typeface="+mj-lt"/>
                          <a:ea typeface="+mn-ea"/>
                          <a:cs typeface="+mn-cs"/>
                        </a:rPr>
                        <a:t> Med </a:t>
                      </a:r>
                      <a:r>
                        <a:rPr lang="en-US" sz="2800" b="1" kern="1200" dirty="0" err="1">
                          <a:solidFill>
                            <a:schemeClr val="tx1">
                              <a:lumMod val="65000"/>
                              <a:lumOff val="35000"/>
                            </a:schemeClr>
                          </a:solidFill>
                          <a:latin typeface="+mj-lt"/>
                          <a:ea typeface="+mn-ea"/>
                          <a:cs typeface="+mn-cs"/>
                        </a:rPr>
                        <a:t>Senter</a:t>
                      </a:r>
                      <a:endParaRPr lang="en-US" sz="2800" b="1" kern="1200" dirty="0">
                        <a:solidFill>
                          <a:schemeClr val="tx1">
                            <a:lumMod val="65000"/>
                            <a:lumOff val="35000"/>
                          </a:schemeClr>
                        </a:solidFill>
                        <a:latin typeface="+mj-lt"/>
                        <a:ea typeface="+mn-ea"/>
                        <a:cs typeface="+mn-cs"/>
                      </a:endParaRP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55647547"/>
                  </a:ext>
                </a:extLst>
              </a:tr>
              <a:tr h="52199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n>
                            <a:solidFill>
                              <a:schemeClr val="tx1">
                                <a:lumMod val="50000"/>
                                <a:lumOff val="50000"/>
                              </a:schemeClr>
                            </a:solidFill>
                          </a:ln>
                          <a:solidFill>
                            <a:sysClr val="windowText" lastClr="000000"/>
                          </a:solidFill>
                          <a:latin typeface="+mj-lt"/>
                        </a:rPr>
                        <a:t>Potential</a:t>
                      </a:r>
                      <a:r>
                        <a:rPr lang="en-US" sz="2400" b="1" baseline="0" dirty="0">
                          <a:ln>
                            <a:solidFill>
                              <a:schemeClr val="tx1">
                                <a:lumMod val="50000"/>
                                <a:lumOff val="50000"/>
                              </a:schemeClr>
                            </a:solidFill>
                          </a:ln>
                          <a:solidFill>
                            <a:sysClr val="windowText" lastClr="000000"/>
                          </a:solidFill>
                          <a:latin typeface="+mj-lt"/>
                        </a:rPr>
                        <a:t> COIs</a:t>
                      </a:r>
                      <a:endParaRPr lang="en-US" sz="2400" b="1" dirty="0">
                        <a:ln>
                          <a:solidFill>
                            <a:schemeClr val="tx1">
                              <a:lumMod val="50000"/>
                              <a:lumOff val="50000"/>
                            </a:schemeClr>
                          </a:solidFill>
                        </a:ln>
                        <a:solidFill>
                          <a:sysClr val="windowText" lastClr="000000"/>
                        </a:solidFill>
                        <a:latin typeface="+mj-lt"/>
                      </a:endParaRP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60000"/>
                        <a:lumOff val="40000"/>
                      </a:schemeClr>
                    </a:solidFill>
                  </a:tcPr>
                </a:tc>
                <a:tc hMerge="1">
                  <a:txBody>
                    <a:bodyPr/>
                    <a:lstStyle/>
                    <a:p>
                      <a:endParaRPr lang="en-US" sz="1400" dirty="0">
                        <a:solidFill>
                          <a:schemeClr val="tx1">
                            <a:lumMod val="65000"/>
                            <a:lumOff val="35000"/>
                          </a:schemeClr>
                        </a:solidFill>
                        <a:latin typeface="+mj-lt"/>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79532997"/>
                  </a:ext>
                </a:extLst>
              </a:tr>
              <a:tr h="440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tx1">
                              <a:lumMod val="65000"/>
                              <a:lumOff val="35000"/>
                            </a:schemeClr>
                          </a:solidFill>
                          <a:latin typeface="+mj-lt"/>
                        </a:rPr>
                        <a:t>Advisory</a:t>
                      </a:r>
                      <a:r>
                        <a:rPr lang="en-US" sz="1900" b="1" baseline="0" dirty="0">
                          <a:solidFill>
                            <a:schemeClr val="tx1">
                              <a:lumMod val="65000"/>
                              <a:lumOff val="35000"/>
                            </a:schemeClr>
                          </a:solidFill>
                          <a:latin typeface="+mj-lt"/>
                        </a:rPr>
                        <a:t> boards</a:t>
                      </a:r>
                      <a:endParaRPr lang="en-US" sz="1900" b="1" dirty="0">
                        <a:solidFill>
                          <a:schemeClr val="tx1">
                            <a:lumMod val="65000"/>
                            <a:lumOff val="35000"/>
                          </a:schemeClr>
                        </a:solidFill>
                        <a:latin typeface="+mj-lt"/>
                      </a:endParaRP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900" dirty="0">
                          <a:solidFill>
                            <a:schemeClr val="tx1">
                              <a:lumMod val="65000"/>
                              <a:lumOff val="35000"/>
                            </a:schemeClr>
                          </a:solidFill>
                          <a:latin typeface="+mj-lt"/>
                        </a:rPr>
                        <a:t>None</a:t>
                      </a: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82884319"/>
                  </a:ext>
                </a:extLst>
              </a:tr>
              <a:tr h="750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tx1">
                              <a:lumMod val="65000"/>
                              <a:lumOff val="35000"/>
                            </a:schemeClr>
                          </a:solidFill>
                          <a:latin typeface="+mj-lt"/>
                        </a:rPr>
                        <a:t>Speaker | Speakers boards</a:t>
                      </a: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900" dirty="0">
                          <a:solidFill>
                            <a:schemeClr val="tx1">
                              <a:lumMod val="65000"/>
                              <a:lumOff val="35000"/>
                            </a:schemeClr>
                          </a:solidFill>
                          <a:latin typeface="+mj-lt"/>
                        </a:rPr>
                        <a:t>None</a:t>
                      </a: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55849627"/>
                  </a:ext>
                </a:extLst>
              </a:tr>
              <a:tr h="440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tx1">
                              <a:lumMod val="65000"/>
                              <a:lumOff val="35000"/>
                            </a:schemeClr>
                          </a:solidFill>
                          <a:latin typeface="+mj-lt"/>
                        </a:rPr>
                        <a:t>Consultant</a:t>
                      </a:r>
                      <a:r>
                        <a:rPr lang="en-US" sz="1900" b="1" baseline="0" dirty="0">
                          <a:solidFill>
                            <a:schemeClr val="tx1">
                              <a:lumMod val="65000"/>
                              <a:lumOff val="35000"/>
                            </a:schemeClr>
                          </a:solidFill>
                          <a:latin typeface="+mj-lt"/>
                        </a:rPr>
                        <a:t> </a:t>
                      </a:r>
                      <a:endParaRPr lang="en-US" sz="1900" b="1" dirty="0">
                        <a:solidFill>
                          <a:schemeClr val="tx1">
                            <a:lumMod val="65000"/>
                            <a:lumOff val="35000"/>
                          </a:schemeClr>
                        </a:solidFill>
                        <a:latin typeface="+mj-lt"/>
                      </a:endParaRP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900" dirty="0">
                          <a:solidFill>
                            <a:schemeClr val="tx1">
                              <a:lumMod val="65000"/>
                              <a:lumOff val="35000"/>
                            </a:schemeClr>
                          </a:solidFill>
                          <a:latin typeface="+mj-lt"/>
                        </a:rPr>
                        <a:t>None</a:t>
                      </a: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44360073"/>
                  </a:ext>
                </a:extLst>
              </a:tr>
              <a:tr h="750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tx1">
                              <a:lumMod val="65000"/>
                              <a:lumOff val="35000"/>
                            </a:schemeClr>
                          </a:solidFill>
                          <a:latin typeface="+mj-lt"/>
                        </a:rPr>
                        <a:t>Grant</a:t>
                      </a:r>
                      <a:r>
                        <a:rPr lang="en-US" sz="1900" b="1" baseline="0" dirty="0">
                          <a:solidFill>
                            <a:schemeClr val="tx1">
                              <a:lumMod val="65000"/>
                              <a:lumOff val="35000"/>
                            </a:schemeClr>
                          </a:solidFill>
                          <a:latin typeface="+mj-lt"/>
                        </a:rPr>
                        <a:t> support for research or education</a:t>
                      </a:r>
                      <a:endParaRPr lang="en-US" sz="1900" b="1" dirty="0">
                        <a:solidFill>
                          <a:schemeClr val="tx1">
                            <a:lumMod val="65000"/>
                            <a:lumOff val="35000"/>
                          </a:schemeClr>
                        </a:solidFill>
                        <a:latin typeface="+mj-lt"/>
                      </a:endParaRP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tx1">
                              <a:lumMod val="65000"/>
                              <a:lumOff val="35000"/>
                            </a:schemeClr>
                          </a:solidFill>
                          <a:latin typeface="+mj-lt"/>
                        </a:rPr>
                        <a:t>None</a:t>
                      </a: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31302066"/>
                  </a:ext>
                </a:extLst>
              </a:tr>
              <a:tr h="440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tx1">
                              <a:lumMod val="65000"/>
                              <a:lumOff val="35000"/>
                            </a:schemeClr>
                          </a:solidFill>
                          <a:latin typeface="+mj-lt"/>
                        </a:rPr>
                        <a:t>Editorial board</a:t>
                      </a: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900" dirty="0">
                          <a:solidFill>
                            <a:schemeClr val="tx1">
                              <a:lumMod val="65000"/>
                              <a:lumOff val="35000"/>
                            </a:schemeClr>
                          </a:solidFill>
                          <a:latin typeface="+mj-lt"/>
                        </a:rPr>
                        <a:t>None</a:t>
                      </a: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91537485"/>
                  </a:ext>
                </a:extLst>
              </a:tr>
              <a:tr h="440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baseline="0" dirty="0">
                          <a:solidFill>
                            <a:schemeClr val="tx1">
                              <a:lumMod val="65000"/>
                              <a:lumOff val="35000"/>
                            </a:schemeClr>
                          </a:solidFill>
                          <a:latin typeface="+mj-lt"/>
                        </a:rPr>
                        <a:t>Author royalties</a:t>
                      </a:r>
                      <a:endParaRPr lang="en-US" sz="1900" b="1" dirty="0">
                        <a:solidFill>
                          <a:schemeClr val="tx1">
                            <a:lumMod val="65000"/>
                            <a:lumOff val="35000"/>
                          </a:schemeClr>
                        </a:solidFill>
                        <a:latin typeface="+mj-lt"/>
                      </a:endParaRP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900" dirty="0">
                          <a:solidFill>
                            <a:schemeClr val="tx1">
                              <a:lumMod val="65000"/>
                              <a:lumOff val="35000"/>
                            </a:schemeClr>
                          </a:solidFill>
                          <a:latin typeface="+mj-lt"/>
                        </a:rPr>
                        <a:t>No external fundings</a:t>
                      </a: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46216283"/>
                  </a:ext>
                </a:extLst>
              </a:tr>
              <a:tr h="783048">
                <a:tc>
                  <a:txBody>
                    <a:bodyPr/>
                    <a:lstStyle/>
                    <a:p>
                      <a:r>
                        <a:rPr lang="en-US" sz="1900" b="1" dirty="0">
                          <a:solidFill>
                            <a:schemeClr val="tx1">
                              <a:lumMod val="65000"/>
                              <a:lumOff val="35000"/>
                            </a:schemeClr>
                          </a:solidFill>
                          <a:latin typeface="+mj-lt"/>
                        </a:rPr>
                        <a:t>Other</a:t>
                      </a: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2000" dirty="0" err="1"/>
                        <a:t>M.D.Freeman</a:t>
                      </a:r>
                      <a:r>
                        <a:rPr lang="en-US" sz="2000" dirty="0"/>
                        <a:t> provides expert medicolegal consultation. No conflicts are declared for the remaining authors. </a:t>
                      </a:r>
                      <a:endParaRPr lang="en-US" sz="1900" dirty="0">
                        <a:solidFill>
                          <a:schemeClr val="tx1">
                            <a:lumMod val="65000"/>
                            <a:lumOff val="35000"/>
                          </a:schemeClr>
                        </a:solidFill>
                        <a:latin typeface="+mj-lt"/>
                      </a:endParaRPr>
                    </a:p>
                  </a:txBody>
                  <a:tcPr marL="121807" marR="121807" marT="60904" marB="6090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446613460"/>
                  </a:ext>
                </a:extLst>
              </a:tr>
            </a:tbl>
          </a:graphicData>
        </a:graphic>
      </p:graphicFrame>
    </p:spTree>
    <p:extLst>
      <p:ext uri="{BB962C8B-B14F-4D97-AF65-F5344CB8AC3E}">
        <p14:creationId xmlns:p14="http://schemas.microsoft.com/office/powerpoint/2010/main" val="1702505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59E1571-567C-3F50-5D0A-2BAFAEE1BFFF}"/>
              </a:ext>
            </a:extLst>
          </p:cNvPr>
          <p:cNvSpPr txBox="1"/>
          <p:nvPr/>
        </p:nvSpPr>
        <p:spPr>
          <a:xfrm>
            <a:off x="412375" y="116541"/>
            <a:ext cx="11438965" cy="5509200"/>
          </a:xfrm>
          <a:prstGeom prst="rect">
            <a:avLst/>
          </a:prstGeom>
          <a:noFill/>
        </p:spPr>
        <p:txBody>
          <a:bodyPr wrap="square">
            <a:spAutoFit/>
          </a:bodyPr>
          <a:lstStyle/>
          <a:p>
            <a:r>
              <a:rPr lang="en-US" sz="3200" b="1" dirty="0"/>
              <a:t>The results:</a:t>
            </a:r>
          </a:p>
          <a:p>
            <a:r>
              <a:rPr lang="en-US" sz="3200" dirty="0"/>
              <a:t>The analysis demonstrated that a positive A-ART was highly predictive of decreased residual C1-2 facet overlap. </a:t>
            </a:r>
          </a:p>
          <a:p>
            <a:endParaRPr lang="en-US" sz="3200" dirty="0"/>
          </a:p>
          <a:p>
            <a:r>
              <a:rPr lang="en-US" sz="3200" dirty="0"/>
              <a:t>The average overlap area among the cases was approximately one-third that of the control group (on the left, 10.7% versus 29.1%, and 13.6% versus 31.0% on the right). </a:t>
            </a:r>
          </a:p>
          <a:p>
            <a:endParaRPr lang="en-US" sz="3200" dirty="0"/>
          </a:p>
          <a:p>
            <a:r>
              <a:rPr lang="en-US" sz="3200" dirty="0"/>
              <a:t>These results suggest that a positive A-ART is a reliable indicator of underlying rotational instability at C1-2 in patients with chronic head and neck symptoms following whiplash trauma.</a:t>
            </a:r>
            <a:endParaRPr lang="nb-NO" sz="3200" dirty="0"/>
          </a:p>
        </p:txBody>
      </p:sp>
    </p:spTree>
    <p:extLst>
      <p:ext uri="{BB962C8B-B14F-4D97-AF65-F5344CB8AC3E}">
        <p14:creationId xmlns:p14="http://schemas.microsoft.com/office/powerpoint/2010/main" val="1638015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247AB9-0E75-CC91-C4A0-610868823CB0}"/>
              </a:ext>
            </a:extLst>
          </p:cNvPr>
          <p:cNvSpPr>
            <a:spLocks noGrp="1"/>
          </p:cNvSpPr>
          <p:nvPr>
            <p:ph type="title"/>
          </p:nvPr>
        </p:nvSpPr>
        <p:spPr>
          <a:xfrm>
            <a:off x="188259" y="3278654"/>
            <a:ext cx="11815482" cy="1325563"/>
          </a:xfrm>
        </p:spPr>
        <p:txBody>
          <a:bodyPr>
            <a:normAutofit fontScale="90000"/>
          </a:bodyPr>
          <a:lstStyle/>
          <a:p>
            <a:pPr algn="ctr"/>
            <a:r>
              <a:rPr lang="nb-NO" sz="6000" b="1" dirty="0"/>
              <a:t>Normal rest-</a:t>
            </a:r>
            <a:r>
              <a:rPr lang="nb-NO" sz="6000" b="1" dirty="0" err="1"/>
              <a:t>coverage</a:t>
            </a:r>
            <a:r>
              <a:rPr lang="nb-NO" sz="6000" b="1" dirty="0"/>
              <a:t> atlas-</a:t>
            </a:r>
            <a:r>
              <a:rPr lang="nb-NO" sz="6000" b="1" dirty="0" err="1"/>
              <a:t>axis</a:t>
            </a:r>
            <a:r>
              <a:rPr lang="nb-NO" sz="6000" b="1" dirty="0"/>
              <a:t> </a:t>
            </a:r>
            <a:r>
              <a:rPr lang="nb-NO" sz="6000" b="1" dirty="0" err="1"/>
              <a:t>facets</a:t>
            </a:r>
            <a:r>
              <a:rPr lang="nb-NO" sz="6000" b="1" dirty="0"/>
              <a:t>: </a:t>
            </a:r>
            <a:br>
              <a:rPr lang="nb-NO" sz="6000" b="1" dirty="0"/>
            </a:br>
            <a:r>
              <a:rPr lang="nb-NO" sz="6000" b="1" dirty="0"/>
              <a:t>30 %.</a:t>
            </a:r>
            <a:br>
              <a:rPr lang="nb-NO" sz="6000" b="1" dirty="0"/>
            </a:br>
            <a:br>
              <a:rPr lang="nb-NO" dirty="0"/>
            </a:br>
            <a:r>
              <a:rPr lang="nb-NO" sz="4000" dirty="0" err="1"/>
              <a:t>Mönckeberg</a:t>
            </a:r>
            <a:r>
              <a:rPr lang="nb-NO" sz="4000" dirty="0"/>
              <a:t>, J.E.; et.al.</a:t>
            </a:r>
            <a:br>
              <a:rPr lang="nb-NO" sz="4000" dirty="0"/>
            </a:br>
            <a:br>
              <a:rPr lang="nb-NO" sz="4000" dirty="0"/>
            </a:br>
            <a:r>
              <a:rPr lang="nb-NO" sz="4000" dirty="0"/>
              <a:t>CT </a:t>
            </a:r>
            <a:r>
              <a:rPr lang="nb-NO" sz="4000" dirty="0" err="1"/>
              <a:t>Scan</a:t>
            </a:r>
            <a:r>
              <a:rPr lang="nb-NO" sz="4000" dirty="0"/>
              <a:t> </a:t>
            </a:r>
            <a:r>
              <a:rPr lang="nb-NO" sz="4000" dirty="0" err="1"/>
              <a:t>Study</a:t>
            </a:r>
            <a:r>
              <a:rPr lang="nb-NO" sz="4000" dirty="0"/>
              <a:t> </a:t>
            </a:r>
            <a:r>
              <a:rPr lang="nb-NO" sz="4000" dirty="0" err="1"/>
              <a:t>of</a:t>
            </a:r>
            <a:r>
              <a:rPr lang="nb-NO" sz="4000" dirty="0"/>
              <a:t> </a:t>
            </a:r>
            <a:r>
              <a:rPr lang="nb-NO" sz="4000" dirty="0" err="1"/>
              <a:t>Atlantoaxial</a:t>
            </a:r>
            <a:r>
              <a:rPr lang="nb-NO" sz="4000" dirty="0"/>
              <a:t> </a:t>
            </a:r>
            <a:r>
              <a:rPr lang="nb-NO" sz="4000" dirty="0" err="1"/>
              <a:t>Rotatory</a:t>
            </a:r>
            <a:r>
              <a:rPr lang="nb-NO" sz="4000" dirty="0"/>
              <a:t> </a:t>
            </a:r>
            <a:r>
              <a:rPr lang="nb-NO" sz="4000" dirty="0" err="1"/>
              <a:t>Mobility</a:t>
            </a:r>
            <a:r>
              <a:rPr lang="nb-NO" sz="4000" dirty="0"/>
              <a:t> in </a:t>
            </a:r>
            <a:r>
              <a:rPr lang="nb-NO" sz="4000" dirty="0" err="1"/>
              <a:t>Asymptomatic</a:t>
            </a:r>
            <a:r>
              <a:rPr lang="nb-NO" sz="4000" dirty="0"/>
              <a:t> Adult </a:t>
            </a:r>
            <a:r>
              <a:rPr lang="nb-NO" sz="4000" dirty="0" err="1"/>
              <a:t>Subjects</a:t>
            </a:r>
            <a:r>
              <a:rPr lang="nb-NO" sz="4000" dirty="0"/>
              <a:t>: A Basis for Better </a:t>
            </a:r>
            <a:r>
              <a:rPr lang="nb-NO" sz="4000" dirty="0" err="1"/>
              <a:t>Understanding</a:t>
            </a:r>
            <a:r>
              <a:rPr lang="nb-NO" sz="4000" dirty="0"/>
              <a:t> C1-C2 </a:t>
            </a:r>
            <a:r>
              <a:rPr lang="nb-NO" sz="4000" dirty="0" err="1"/>
              <a:t>Rotatory</a:t>
            </a:r>
            <a:r>
              <a:rPr lang="nb-NO" sz="4000" dirty="0"/>
              <a:t> </a:t>
            </a:r>
            <a:r>
              <a:rPr lang="nb-NO" sz="4000" dirty="0" err="1"/>
              <a:t>Fixation</a:t>
            </a:r>
            <a:r>
              <a:rPr lang="nb-NO" sz="4000" dirty="0"/>
              <a:t> and </a:t>
            </a:r>
            <a:r>
              <a:rPr lang="nb-NO" sz="4000" dirty="0" err="1"/>
              <a:t>Subluxation</a:t>
            </a:r>
            <a:r>
              <a:rPr lang="nb-NO" sz="4000" dirty="0"/>
              <a:t>. </a:t>
            </a:r>
            <a:br>
              <a:rPr lang="nb-NO" sz="4000" dirty="0"/>
            </a:br>
            <a:br>
              <a:rPr lang="nb-NO" sz="4000" dirty="0"/>
            </a:br>
            <a:r>
              <a:rPr lang="nb-NO" sz="4000" dirty="0" err="1"/>
              <a:t>Spine</a:t>
            </a:r>
            <a:r>
              <a:rPr lang="nb-NO" sz="4000" dirty="0"/>
              <a:t> 2009, 34, 1292–1295. </a:t>
            </a:r>
            <a:br>
              <a:rPr lang="nb-NO" sz="4000" dirty="0"/>
            </a:br>
            <a:br>
              <a:rPr lang="nb-NO" dirty="0"/>
            </a:br>
            <a:endParaRPr lang="nb-NO" dirty="0"/>
          </a:p>
        </p:txBody>
      </p:sp>
    </p:spTree>
    <p:extLst>
      <p:ext uri="{BB962C8B-B14F-4D97-AF65-F5344CB8AC3E}">
        <p14:creationId xmlns:p14="http://schemas.microsoft.com/office/powerpoint/2010/main" val="1452041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E1DEE6-F8BD-5091-9DA5-7632C2F330EF}"/>
              </a:ext>
            </a:extLst>
          </p:cNvPr>
          <p:cNvSpPr>
            <a:spLocks noGrp="1"/>
          </p:cNvSpPr>
          <p:nvPr>
            <p:ph type="title"/>
          </p:nvPr>
        </p:nvSpPr>
        <p:spPr>
          <a:xfrm>
            <a:off x="516710" y="4005263"/>
            <a:ext cx="11851341" cy="2852737"/>
          </a:xfrm>
        </p:spPr>
        <p:txBody>
          <a:bodyPr>
            <a:noAutofit/>
          </a:bodyPr>
          <a:lstStyle/>
          <a:p>
            <a:r>
              <a:rPr lang="nb-NO" sz="5400" b="1" dirty="0">
                <a:effectLst>
                  <a:outerShdw blurRad="38100" dist="38100" dir="2700000" algn="tl">
                    <a:srgbClr val="000000">
                      <a:alpha val="43137"/>
                    </a:srgbClr>
                  </a:outerShdw>
                </a:effectLst>
              </a:rPr>
              <a:t>The </a:t>
            </a:r>
            <a:r>
              <a:rPr lang="nb-NO" sz="5400" b="1" dirty="0" err="1">
                <a:effectLst>
                  <a:outerShdw blurRad="38100" dist="38100" dir="2700000" algn="tl">
                    <a:srgbClr val="000000">
                      <a:alpha val="43137"/>
                    </a:srgbClr>
                  </a:outerShdw>
                </a:effectLst>
              </a:rPr>
              <a:t>publication</a:t>
            </a:r>
            <a:r>
              <a:rPr lang="nb-NO" sz="5400" b="1" dirty="0">
                <a:effectLst>
                  <a:outerShdw blurRad="38100" dist="38100" dir="2700000" algn="tl">
                    <a:srgbClr val="000000">
                      <a:alpha val="43137"/>
                    </a:srgbClr>
                  </a:outerShdw>
                </a:effectLst>
              </a:rPr>
              <a:t> has </a:t>
            </a:r>
            <a:r>
              <a:rPr lang="nb-NO" sz="5400" b="1" dirty="0" err="1">
                <a:effectLst>
                  <a:outerShdw blurRad="38100" dist="38100" dir="2700000" algn="tl">
                    <a:srgbClr val="000000">
                      <a:alpha val="43137"/>
                    </a:srgbClr>
                  </a:outerShdw>
                </a:effectLst>
              </a:rPr>
              <a:t>raised</a:t>
            </a:r>
            <a:r>
              <a:rPr lang="nb-NO" sz="5400" b="1" dirty="0">
                <a:effectLst>
                  <a:outerShdw blurRad="38100" dist="38100" dir="2700000" algn="tl">
                    <a:srgbClr val="000000">
                      <a:alpha val="43137"/>
                    </a:srgbClr>
                  </a:outerShdw>
                </a:effectLst>
              </a:rPr>
              <a:t> </a:t>
            </a:r>
            <a:r>
              <a:rPr lang="nb-NO" sz="5400" b="1" dirty="0" err="1">
                <a:effectLst>
                  <a:outerShdw blurRad="38100" dist="38100" dir="2700000" algn="tl">
                    <a:srgbClr val="000000">
                      <a:alpha val="43137"/>
                    </a:srgbClr>
                  </a:outerShdw>
                </a:effectLst>
              </a:rPr>
              <a:t>following</a:t>
            </a:r>
            <a:r>
              <a:rPr lang="nb-NO" sz="5400" b="1" dirty="0">
                <a:effectLst>
                  <a:outerShdw blurRad="38100" dist="38100" dir="2700000" algn="tl">
                    <a:srgbClr val="000000">
                      <a:alpha val="43137"/>
                    </a:srgbClr>
                  </a:outerShdw>
                </a:effectLst>
              </a:rPr>
              <a:t> questions:</a:t>
            </a:r>
            <a:br>
              <a:rPr lang="nb-NO" sz="5400" b="1" dirty="0">
                <a:effectLst>
                  <a:outerShdw blurRad="38100" dist="38100" dir="2700000" algn="tl">
                    <a:srgbClr val="000000">
                      <a:alpha val="43137"/>
                    </a:srgbClr>
                  </a:outerShdw>
                </a:effectLst>
              </a:rPr>
            </a:br>
            <a:br>
              <a:rPr lang="nb-NO" sz="5400" b="1" dirty="0">
                <a:effectLst>
                  <a:outerShdw blurRad="38100" dist="38100" dir="2700000" algn="tl">
                    <a:srgbClr val="000000">
                      <a:alpha val="43137"/>
                    </a:srgbClr>
                  </a:outerShdw>
                </a:effectLst>
              </a:rPr>
            </a:br>
            <a:r>
              <a:rPr lang="nb-NO" sz="4800" b="1" dirty="0">
                <a:effectLst>
                  <a:outerShdw blurRad="38100" dist="38100" dir="2700000" algn="tl">
                    <a:srgbClr val="000000">
                      <a:alpha val="43137"/>
                    </a:srgbClr>
                  </a:outerShdw>
                </a:effectLst>
              </a:rPr>
              <a:t>As a </a:t>
            </a:r>
            <a:r>
              <a:rPr lang="nb-NO" sz="4800" b="1" dirty="0" err="1">
                <a:effectLst>
                  <a:outerShdw blurRad="38100" dist="38100" dir="2700000" algn="tl">
                    <a:srgbClr val="000000">
                      <a:alpha val="43137"/>
                    </a:srgbClr>
                  </a:outerShdw>
                </a:effectLst>
              </a:rPr>
              <a:t>clinician</a:t>
            </a:r>
            <a:r>
              <a:rPr lang="nb-NO" sz="4800" b="1" dirty="0">
                <a:effectLst>
                  <a:outerShdw blurRad="38100" dist="38100" dir="2700000" algn="tl">
                    <a:srgbClr val="000000">
                      <a:alpha val="43137"/>
                    </a:srgbClr>
                  </a:outerShdw>
                </a:effectLst>
              </a:rPr>
              <a:t>:</a:t>
            </a:r>
            <a:br>
              <a:rPr lang="nb-NO" sz="4800" b="1" dirty="0">
                <a:effectLst>
                  <a:outerShdw blurRad="38100" dist="38100" dir="2700000" algn="tl">
                    <a:srgbClr val="000000">
                      <a:alpha val="43137"/>
                    </a:srgbClr>
                  </a:outerShdw>
                </a:effectLst>
              </a:rPr>
            </a:br>
            <a:r>
              <a:rPr lang="nb-NO" sz="4800" dirty="0" err="1"/>
              <a:t>You</a:t>
            </a:r>
            <a:r>
              <a:rPr lang="nb-NO" sz="4800" dirty="0"/>
              <a:t> have genuine </a:t>
            </a:r>
            <a:r>
              <a:rPr lang="nb-NO" sz="4800" dirty="0" err="1"/>
              <a:t>clinical</a:t>
            </a:r>
            <a:r>
              <a:rPr lang="nb-NO" sz="4800" dirty="0"/>
              <a:t> test </a:t>
            </a:r>
            <a:r>
              <a:rPr lang="nb-NO" sz="4800" dirty="0" err="1"/>
              <a:t>result</a:t>
            </a:r>
            <a:r>
              <a:rPr lang="nb-NO" sz="4800" dirty="0"/>
              <a:t>; </a:t>
            </a:r>
            <a:br>
              <a:rPr lang="nb-NO" sz="4800" dirty="0"/>
            </a:br>
            <a:r>
              <a:rPr lang="nb-NO" sz="4800" dirty="0"/>
              <a:t>Are </a:t>
            </a:r>
            <a:r>
              <a:rPr lang="nb-NO" sz="4800" dirty="0" err="1"/>
              <a:t>the</a:t>
            </a:r>
            <a:r>
              <a:rPr lang="nb-NO" sz="4800" dirty="0"/>
              <a:t> </a:t>
            </a:r>
            <a:r>
              <a:rPr lang="nb-NO" sz="4800" dirty="0" err="1"/>
              <a:t>clinical</a:t>
            </a:r>
            <a:r>
              <a:rPr lang="nb-NO" sz="4800" dirty="0"/>
              <a:t> </a:t>
            </a:r>
            <a:r>
              <a:rPr lang="nb-NO" sz="4800" dirty="0" err="1"/>
              <a:t>findings</a:t>
            </a:r>
            <a:r>
              <a:rPr lang="nb-NO" sz="4800" dirty="0"/>
              <a:t> </a:t>
            </a:r>
            <a:r>
              <a:rPr lang="nb-NO" sz="4800" dirty="0" err="1"/>
              <a:t>displayed</a:t>
            </a:r>
            <a:r>
              <a:rPr lang="nb-NO" sz="4800" dirty="0"/>
              <a:t> in </a:t>
            </a:r>
            <a:r>
              <a:rPr lang="nb-NO" sz="4800" dirty="0" err="1"/>
              <a:t>the</a:t>
            </a:r>
            <a:r>
              <a:rPr lang="nb-NO" sz="4800" dirty="0"/>
              <a:t> </a:t>
            </a:r>
            <a:r>
              <a:rPr lang="nb-NO" sz="4800" dirty="0" err="1"/>
              <a:t>radiological</a:t>
            </a:r>
            <a:r>
              <a:rPr lang="nb-NO" sz="4800" dirty="0"/>
              <a:t> </a:t>
            </a:r>
            <a:r>
              <a:rPr lang="nb-NO" sz="4800" dirty="0" err="1"/>
              <a:t>pictures</a:t>
            </a:r>
            <a:r>
              <a:rPr lang="nb-NO" sz="4800" dirty="0"/>
              <a:t>?</a:t>
            </a:r>
            <a:br>
              <a:rPr lang="nb-NO" sz="4800" dirty="0"/>
            </a:br>
            <a:br>
              <a:rPr lang="nb-NO" sz="4800" dirty="0"/>
            </a:br>
            <a:endParaRPr lang="nb-NO" sz="4800" dirty="0"/>
          </a:p>
        </p:txBody>
      </p:sp>
    </p:spTree>
    <p:extLst>
      <p:ext uri="{BB962C8B-B14F-4D97-AF65-F5344CB8AC3E}">
        <p14:creationId xmlns:p14="http://schemas.microsoft.com/office/powerpoint/2010/main" val="1576512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3A6244-AF2E-701D-2624-59B04A919C20}"/>
              </a:ext>
            </a:extLst>
          </p:cNvPr>
          <p:cNvSpPr>
            <a:spLocks noGrp="1"/>
          </p:cNvSpPr>
          <p:nvPr>
            <p:ph type="title"/>
          </p:nvPr>
        </p:nvSpPr>
        <p:spPr>
          <a:xfrm>
            <a:off x="654425" y="2765612"/>
            <a:ext cx="11295528" cy="2852737"/>
          </a:xfrm>
        </p:spPr>
        <p:txBody>
          <a:bodyPr>
            <a:normAutofit fontScale="90000"/>
          </a:bodyPr>
          <a:lstStyle/>
          <a:p>
            <a:r>
              <a:rPr lang="nb-NO" sz="6000" b="1" dirty="0">
                <a:effectLst>
                  <a:outerShdw blurRad="38100" dist="38100" dir="2700000" algn="tl">
                    <a:srgbClr val="000000">
                      <a:alpha val="43137"/>
                    </a:srgbClr>
                  </a:outerShdw>
                </a:effectLst>
              </a:rPr>
              <a:t>As a </a:t>
            </a:r>
            <a:r>
              <a:rPr lang="nb-NO" sz="6000" b="1" dirty="0" err="1">
                <a:effectLst>
                  <a:outerShdw blurRad="38100" dist="38100" dir="2700000" algn="tl">
                    <a:srgbClr val="000000">
                      <a:alpha val="43137"/>
                    </a:srgbClr>
                  </a:outerShdw>
                </a:effectLst>
              </a:rPr>
              <a:t>radiologist</a:t>
            </a:r>
            <a:r>
              <a:rPr lang="nb-NO" sz="6000" b="1" dirty="0">
                <a:effectLst>
                  <a:outerShdw blurRad="38100" dist="38100" dir="2700000" algn="tl">
                    <a:srgbClr val="000000">
                      <a:alpha val="43137"/>
                    </a:srgbClr>
                  </a:outerShdw>
                </a:effectLst>
              </a:rPr>
              <a:t>:</a:t>
            </a:r>
            <a:br>
              <a:rPr lang="nb-NO" sz="6000" dirty="0"/>
            </a:br>
            <a:r>
              <a:rPr lang="nb-NO" sz="5300" dirty="0"/>
              <a:t>Do </a:t>
            </a:r>
            <a:r>
              <a:rPr lang="nb-NO" sz="5300" dirty="0" err="1"/>
              <a:t>the</a:t>
            </a:r>
            <a:r>
              <a:rPr lang="nb-NO" sz="5300" dirty="0"/>
              <a:t> </a:t>
            </a:r>
            <a:r>
              <a:rPr lang="nb-NO" sz="5300" dirty="0" err="1"/>
              <a:t>picture</a:t>
            </a:r>
            <a:r>
              <a:rPr lang="nb-NO" sz="5300" dirty="0"/>
              <a:t> tell </a:t>
            </a:r>
            <a:r>
              <a:rPr lang="nb-NO" sz="5300" dirty="0" err="1"/>
              <a:t>the</a:t>
            </a:r>
            <a:r>
              <a:rPr lang="nb-NO" sz="5300" dirty="0"/>
              <a:t> </a:t>
            </a:r>
            <a:r>
              <a:rPr lang="nb-NO" sz="5300" dirty="0" err="1"/>
              <a:t>truth</a:t>
            </a:r>
            <a:r>
              <a:rPr lang="nb-NO" sz="5300" dirty="0"/>
              <a:t> </a:t>
            </a:r>
            <a:r>
              <a:rPr lang="nb-NO" sz="5300" dirty="0" err="1"/>
              <a:t>about</a:t>
            </a:r>
            <a:r>
              <a:rPr lang="nb-NO" sz="5300" dirty="0"/>
              <a:t> </a:t>
            </a:r>
            <a:r>
              <a:rPr lang="nb-NO" sz="5300" dirty="0" err="1"/>
              <a:t>the</a:t>
            </a:r>
            <a:r>
              <a:rPr lang="nb-NO" sz="5300" dirty="0"/>
              <a:t> </a:t>
            </a:r>
            <a:r>
              <a:rPr lang="nb-NO" sz="5300" dirty="0" err="1"/>
              <a:t>bony</a:t>
            </a:r>
            <a:r>
              <a:rPr lang="nb-NO" sz="5300" dirty="0"/>
              <a:t> </a:t>
            </a:r>
            <a:r>
              <a:rPr lang="nb-NO" sz="5300" dirty="0" err="1"/>
              <a:t>structures</a:t>
            </a:r>
            <a:r>
              <a:rPr lang="nb-NO" sz="5300" dirty="0"/>
              <a:t>, </a:t>
            </a:r>
            <a:r>
              <a:rPr lang="nb-NO" sz="5300" dirty="0" err="1"/>
              <a:t>positions</a:t>
            </a:r>
            <a:r>
              <a:rPr lang="nb-NO" sz="5300" dirty="0"/>
              <a:t> and </a:t>
            </a:r>
            <a:r>
              <a:rPr lang="nb-NO" sz="5300" dirty="0" err="1"/>
              <a:t>movements</a:t>
            </a:r>
            <a:r>
              <a:rPr lang="nb-NO" sz="5300" dirty="0"/>
              <a:t>? </a:t>
            </a:r>
            <a:br>
              <a:rPr lang="nb-NO" sz="5300" dirty="0"/>
            </a:br>
            <a:br>
              <a:rPr lang="nb-NO" sz="5300" dirty="0"/>
            </a:br>
            <a:r>
              <a:rPr lang="nb-NO" sz="5300" dirty="0" err="1"/>
              <a:t>Can</a:t>
            </a:r>
            <a:r>
              <a:rPr lang="nb-NO" sz="5300" dirty="0"/>
              <a:t> CT </a:t>
            </a:r>
            <a:r>
              <a:rPr lang="nb-NO" sz="5300" dirty="0" err="1"/>
              <a:t>findings</a:t>
            </a:r>
            <a:r>
              <a:rPr lang="nb-NO" sz="5300" dirty="0"/>
              <a:t> tell </a:t>
            </a:r>
            <a:r>
              <a:rPr lang="nb-NO" sz="5300" dirty="0" err="1"/>
              <a:t>us</a:t>
            </a:r>
            <a:r>
              <a:rPr lang="nb-NO" sz="5300" dirty="0"/>
              <a:t> </a:t>
            </a:r>
            <a:r>
              <a:rPr lang="nb-NO" sz="5300" dirty="0" err="1"/>
              <a:t>something</a:t>
            </a:r>
            <a:r>
              <a:rPr lang="nb-NO" sz="5300" dirty="0"/>
              <a:t> </a:t>
            </a:r>
            <a:r>
              <a:rPr lang="nb-NO" sz="5300" dirty="0" err="1"/>
              <a:t>about</a:t>
            </a:r>
            <a:r>
              <a:rPr lang="nb-NO" sz="5300" dirty="0"/>
              <a:t> </a:t>
            </a:r>
            <a:r>
              <a:rPr lang="nb-NO" sz="5300" dirty="0" err="1"/>
              <a:t>the</a:t>
            </a:r>
            <a:r>
              <a:rPr lang="nb-NO" sz="5300" dirty="0"/>
              <a:t> ligament and </a:t>
            </a:r>
            <a:r>
              <a:rPr lang="nb-NO" sz="5300" dirty="0" err="1"/>
              <a:t>muscular</a:t>
            </a:r>
            <a:r>
              <a:rPr lang="nb-NO" sz="5300" dirty="0"/>
              <a:t> </a:t>
            </a:r>
            <a:r>
              <a:rPr lang="nb-NO" sz="5300" dirty="0" err="1"/>
              <a:t>function</a:t>
            </a:r>
            <a:r>
              <a:rPr lang="nb-NO" sz="5300" dirty="0"/>
              <a:t> ?</a:t>
            </a:r>
            <a:endParaRPr lang="nb-NO" dirty="0"/>
          </a:p>
        </p:txBody>
      </p:sp>
    </p:spTree>
    <p:extLst>
      <p:ext uri="{BB962C8B-B14F-4D97-AF65-F5344CB8AC3E}">
        <p14:creationId xmlns:p14="http://schemas.microsoft.com/office/powerpoint/2010/main" val="2738477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1A4D92-56E6-888B-0AE3-EA51663066FD}"/>
              </a:ext>
            </a:extLst>
          </p:cNvPr>
          <p:cNvSpPr>
            <a:spLocks noGrp="1"/>
          </p:cNvSpPr>
          <p:nvPr>
            <p:ph type="title"/>
          </p:nvPr>
        </p:nvSpPr>
        <p:spPr>
          <a:xfrm>
            <a:off x="682251" y="3314420"/>
            <a:ext cx="11060579" cy="2852737"/>
          </a:xfrm>
        </p:spPr>
        <p:txBody>
          <a:bodyPr>
            <a:normAutofit fontScale="90000"/>
          </a:bodyPr>
          <a:lstStyle/>
          <a:p>
            <a:r>
              <a:rPr lang="nb-NO" sz="4400" dirty="0"/>
              <a:t>                 			1) LADI (lateral </a:t>
            </a:r>
            <a:r>
              <a:rPr lang="nb-NO" sz="4400" dirty="0" err="1"/>
              <a:t>atlanto</a:t>
            </a:r>
            <a:r>
              <a:rPr lang="nb-NO" sz="4400" dirty="0"/>
              <a:t> dental 					</a:t>
            </a:r>
            <a:r>
              <a:rPr lang="nb-NO" sz="4400" dirty="0" err="1"/>
              <a:t>interval</a:t>
            </a:r>
            <a:r>
              <a:rPr lang="nb-NO" sz="4400" dirty="0"/>
              <a:t>)</a:t>
            </a:r>
            <a:br>
              <a:rPr lang="nb-NO" sz="4400" dirty="0"/>
            </a:br>
            <a:r>
              <a:rPr lang="nb-NO" sz="4400" u="sng" dirty="0" err="1"/>
              <a:t>Estimate</a:t>
            </a:r>
            <a:r>
              <a:rPr lang="nb-NO" sz="4400" u="sng" dirty="0"/>
              <a:t> </a:t>
            </a:r>
            <a:r>
              <a:rPr lang="nb-NO" sz="4400" u="sng" dirty="0" err="1"/>
              <a:t>correctly</a:t>
            </a:r>
            <a:br>
              <a:rPr lang="nb-NO" sz="4400" dirty="0"/>
            </a:br>
            <a:r>
              <a:rPr lang="nb-NO" sz="4400" b="1" dirty="0">
                <a:effectLst>
                  <a:outerShdw blurRad="38100" dist="38100" dir="2700000" algn="tl">
                    <a:srgbClr val="000000">
                      <a:alpha val="43137"/>
                    </a:srgbClr>
                  </a:outerShdw>
                </a:effectLst>
              </a:rPr>
              <a:t>The C1-2 </a:t>
            </a:r>
            <a:r>
              <a:rPr lang="nb-NO" sz="4400" b="1" dirty="0" err="1">
                <a:effectLst>
                  <a:outerShdw blurRad="38100" dist="38100" dir="2700000" algn="tl">
                    <a:srgbClr val="000000">
                      <a:alpha val="43137"/>
                    </a:srgbClr>
                  </a:outerShdw>
                </a:effectLst>
              </a:rPr>
              <a:t>rotational</a:t>
            </a:r>
            <a:br>
              <a:rPr lang="nb-NO" sz="4400" b="1" dirty="0">
                <a:effectLst>
                  <a:outerShdw blurRad="38100" dist="38100" dir="2700000" algn="tl">
                    <a:srgbClr val="000000">
                      <a:alpha val="43137"/>
                    </a:srgbClr>
                  </a:outerShdw>
                </a:effectLst>
              </a:rPr>
            </a:br>
            <a:r>
              <a:rPr lang="nb-NO" sz="4400" b="1" dirty="0">
                <a:effectLst>
                  <a:outerShdw blurRad="38100" dist="38100" dir="2700000" algn="tl">
                    <a:srgbClr val="000000">
                      <a:alpha val="43137"/>
                    </a:srgbClr>
                  </a:outerShdw>
                </a:effectLst>
              </a:rPr>
              <a:t>rest </a:t>
            </a:r>
            <a:r>
              <a:rPr lang="nb-NO" sz="4400" b="1" dirty="0" err="1">
                <a:effectLst>
                  <a:outerShdw blurRad="38100" dist="38100" dir="2700000" algn="tl">
                    <a:srgbClr val="000000">
                      <a:alpha val="43137"/>
                    </a:srgbClr>
                  </a:outerShdw>
                </a:effectLst>
              </a:rPr>
              <a:t>coverage</a:t>
            </a:r>
            <a:r>
              <a:rPr lang="nb-NO" sz="4400" b="1" dirty="0">
                <a:effectLst>
                  <a:outerShdw blurRad="38100" dist="38100" dir="2700000" algn="tl">
                    <a:srgbClr val="000000">
                      <a:alpha val="43137"/>
                    </a:srgbClr>
                  </a:outerShdw>
                </a:effectLst>
              </a:rPr>
              <a:t>	</a:t>
            </a:r>
            <a:r>
              <a:rPr lang="nb-NO" sz="4400" dirty="0"/>
              <a:t>		2) Atlas </a:t>
            </a:r>
            <a:r>
              <a:rPr lang="nb-NO" sz="4400" dirty="0" err="1"/>
              <a:t>facet</a:t>
            </a:r>
            <a:r>
              <a:rPr lang="nb-NO" sz="4400" dirty="0"/>
              <a:t> tilt </a:t>
            </a:r>
            <a:r>
              <a:rPr lang="nb-NO" sz="4400" dirty="0" err="1"/>
              <a:t>on</a:t>
            </a:r>
            <a:r>
              <a:rPr lang="nb-NO" sz="4400" dirty="0"/>
              <a:t> </a:t>
            </a:r>
            <a:r>
              <a:rPr lang="nb-NO" sz="4400" dirty="0" err="1"/>
              <a:t>the</a:t>
            </a:r>
            <a:r>
              <a:rPr lang="nb-NO" sz="4400" dirty="0"/>
              <a:t> C2 					</a:t>
            </a:r>
            <a:r>
              <a:rPr lang="nb-NO" sz="4400" dirty="0" err="1"/>
              <a:t>arcus</a:t>
            </a:r>
            <a:br>
              <a:rPr lang="nb-NO" sz="4400" dirty="0"/>
            </a:br>
            <a:br>
              <a:rPr lang="nb-NO" sz="4400" dirty="0"/>
            </a:br>
            <a:r>
              <a:rPr lang="nb-NO" sz="4400" dirty="0"/>
              <a:t>					3)</a:t>
            </a:r>
            <a:r>
              <a:rPr lang="nb-NO" sz="4400" dirty="0" err="1"/>
              <a:t>Unphysiological</a:t>
            </a:r>
            <a:r>
              <a:rPr lang="nb-NO" sz="4400" dirty="0"/>
              <a:t> </a:t>
            </a:r>
            <a:r>
              <a:rPr lang="nb-NO" sz="4400" dirty="0" err="1"/>
              <a:t>bony</a:t>
            </a:r>
            <a:r>
              <a:rPr lang="nb-NO" sz="4400" dirty="0"/>
              <a:t> 						</a:t>
            </a:r>
            <a:r>
              <a:rPr lang="nb-NO" sz="4400" dirty="0" err="1"/>
              <a:t>contact</a:t>
            </a:r>
            <a:r>
              <a:rPr lang="nb-NO" sz="4400" dirty="0"/>
              <a:t> </a:t>
            </a:r>
            <a:r>
              <a:rPr lang="nb-NO" sz="4400" dirty="0" err="1"/>
              <a:t>skull</a:t>
            </a:r>
            <a:r>
              <a:rPr lang="nb-NO" sz="4400" dirty="0"/>
              <a:t>- </a:t>
            </a:r>
            <a:r>
              <a:rPr lang="nb-NO" sz="4400" dirty="0" err="1"/>
              <a:t>posterior</a:t>
            </a:r>
            <a:r>
              <a:rPr lang="nb-NO" sz="4400" dirty="0"/>
              <a:t> C1 bow</a:t>
            </a:r>
          </a:p>
        </p:txBody>
      </p:sp>
      <p:sp>
        <p:nvSpPr>
          <p:cNvPr id="5" name="TekstSylinder 4">
            <a:extLst>
              <a:ext uri="{FF2B5EF4-FFF2-40B4-BE49-F238E27FC236}">
                <a16:creationId xmlns:a16="http://schemas.microsoft.com/office/drawing/2014/main" id="{8DB5E6B0-7AC6-2557-C210-D915030E6969}"/>
              </a:ext>
            </a:extLst>
          </p:cNvPr>
          <p:cNvSpPr txBox="1"/>
          <p:nvPr/>
        </p:nvSpPr>
        <p:spPr>
          <a:xfrm>
            <a:off x="439271" y="247012"/>
            <a:ext cx="6096000" cy="942053"/>
          </a:xfrm>
          <a:prstGeom prst="rect">
            <a:avLst/>
          </a:prstGeom>
          <a:noFill/>
        </p:spPr>
        <p:txBody>
          <a:bodyPr wrap="square">
            <a:spAutoFit/>
          </a:bodyPr>
          <a:lstStyle/>
          <a:p>
            <a:pPr>
              <a:lnSpc>
                <a:spcPct val="107000"/>
              </a:lnSpc>
              <a:spcAft>
                <a:spcPts val="800"/>
              </a:spcAft>
            </a:pPr>
            <a:r>
              <a:rPr lang="nb-NO" sz="5400" kern="100" dirty="0" err="1">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a:t>
            </a:r>
            <a:r>
              <a:rPr lang="nb-NO" sz="5400" kern="100"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have </a:t>
            </a:r>
            <a:r>
              <a:rPr lang="nb-NO" sz="5400" kern="100" dirty="0" err="1">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learned</a:t>
            </a:r>
            <a:endParaRPr lang="nb-NO" sz="5400" kern="100"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Rett pilkobling 6">
            <a:extLst>
              <a:ext uri="{FF2B5EF4-FFF2-40B4-BE49-F238E27FC236}">
                <a16:creationId xmlns:a16="http://schemas.microsoft.com/office/drawing/2014/main" id="{30CC9D72-80C9-6D20-F6A8-9A765B06B839}"/>
              </a:ext>
            </a:extLst>
          </p:cNvPr>
          <p:cNvCxnSpPr>
            <a:cxnSpLocks/>
          </p:cNvCxnSpPr>
          <p:nvPr/>
        </p:nvCxnSpPr>
        <p:spPr>
          <a:xfrm flipV="1">
            <a:off x="4576482" y="1701230"/>
            <a:ext cx="528918" cy="4852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Rett pilkobling 7">
            <a:extLst>
              <a:ext uri="{FF2B5EF4-FFF2-40B4-BE49-F238E27FC236}">
                <a16:creationId xmlns:a16="http://schemas.microsoft.com/office/drawing/2014/main" id="{87B0FE84-D3FF-BE08-2A2B-967D9E9B5574}"/>
              </a:ext>
            </a:extLst>
          </p:cNvPr>
          <p:cNvCxnSpPr>
            <a:cxnSpLocks/>
          </p:cNvCxnSpPr>
          <p:nvPr/>
        </p:nvCxnSpPr>
        <p:spPr>
          <a:xfrm>
            <a:off x="4536141" y="3551984"/>
            <a:ext cx="69924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Rett pilkobling 8">
            <a:extLst>
              <a:ext uri="{FF2B5EF4-FFF2-40B4-BE49-F238E27FC236}">
                <a16:creationId xmlns:a16="http://schemas.microsoft.com/office/drawing/2014/main" id="{177A6126-27BE-57FA-4225-B6490F99B82D}"/>
              </a:ext>
            </a:extLst>
          </p:cNvPr>
          <p:cNvCxnSpPr>
            <a:cxnSpLocks/>
          </p:cNvCxnSpPr>
          <p:nvPr/>
        </p:nvCxnSpPr>
        <p:spPr>
          <a:xfrm>
            <a:off x="4576482" y="4887828"/>
            <a:ext cx="658906" cy="4820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372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2AD146-0767-B580-6898-474B08D6918F}"/>
              </a:ext>
            </a:extLst>
          </p:cNvPr>
          <p:cNvSpPr>
            <a:spLocks noGrp="1"/>
          </p:cNvSpPr>
          <p:nvPr>
            <p:ph type="title"/>
          </p:nvPr>
        </p:nvSpPr>
        <p:spPr>
          <a:xfrm>
            <a:off x="331693" y="2032560"/>
            <a:ext cx="11797553" cy="1598146"/>
          </a:xfrm>
        </p:spPr>
        <p:txBody>
          <a:bodyPr>
            <a:normAutofit/>
          </a:bodyPr>
          <a:lstStyle/>
          <a:p>
            <a:r>
              <a:rPr lang="nb-NO" sz="9600" b="1" dirty="0" err="1">
                <a:effectLst>
                  <a:outerShdw blurRad="38100" dist="38100" dir="2700000" algn="tl">
                    <a:srgbClr val="000000">
                      <a:alpha val="43137"/>
                    </a:srgbClr>
                  </a:outerShdw>
                </a:effectLst>
              </a:rPr>
              <a:t>Thank</a:t>
            </a:r>
            <a:r>
              <a:rPr lang="nb-NO" sz="9600" b="1" dirty="0">
                <a:effectLst>
                  <a:outerShdw blurRad="38100" dist="38100" dir="2700000" algn="tl">
                    <a:srgbClr val="000000">
                      <a:alpha val="43137"/>
                    </a:srgbClr>
                  </a:outerShdw>
                </a:effectLst>
              </a:rPr>
              <a:t> </a:t>
            </a:r>
            <a:r>
              <a:rPr lang="nb-NO" sz="9600" b="1" dirty="0" err="1">
                <a:effectLst>
                  <a:outerShdw blurRad="38100" dist="38100" dir="2700000" algn="tl">
                    <a:srgbClr val="000000">
                      <a:alpha val="43137"/>
                    </a:srgbClr>
                  </a:outerShdw>
                </a:effectLst>
              </a:rPr>
              <a:t>you</a:t>
            </a:r>
            <a:r>
              <a:rPr lang="nb-NO" sz="9600" b="1" dirty="0">
                <a:effectLst>
                  <a:outerShdw blurRad="38100" dist="38100" dir="2700000" algn="tl">
                    <a:srgbClr val="000000">
                      <a:alpha val="43137"/>
                    </a:srgbClr>
                  </a:outerShdw>
                </a:effectLst>
              </a:rPr>
              <a:t> for </a:t>
            </a:r>
            <a:r>
              <a:rPr lang="nb-NO" sz="9600" b="1" dirty="0" err="1">
                <a:effectLst>
                  <a:outerShdw blurRad="38100" dist="38100" dir="2700000" algn="tl">
                    <a:srgbClr val="000000">
                      <a:alpha val="43137"/>
                    </a:srgbClr>
                  </a:outerShdw>
                </a:effectLst>
              </a:rPr>
              <a:t>listening</a:t>
            </a:r>
            <a:r>
              <a:rPr lang="nb-NO" sz="96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670710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19B565-2E6E-0AB8-0B36-16C7F6D6880D}"/>
              </a:ext>
            </a:extLst>
          </p:cNvPr>
          <p:cNvSpPr>
            <a:spLocks noGrp="1"/>
          </p:cNvSpPr>
          <p:nvPr>
            <p:ph type="ctrTitle"/>
          </p:nvPr>
        </p:nvSpPr>
        <p:spPr>
          <a:xfrm>
            <a:off x="277906" y="717177"/>
            <a:ext cx="11914094" cy="5997388"/>
          </a:xfrm>
        </p:spPr>
        <p:txBody>
          <a:bodyPr>
            <a:normAutofit fontScale="90000"/>
          </a:bodyPr>
          <a:lstStyle/>
          <a:p>
            <a:pPr algn="l"/>
            <a:r>
              <a:rPr lang="en-US" b="1" dirty="0"/>
              <a:t>Post-Traumatic </a:t>
            </a:r>
            <a:r>
              <a:rPr lang="en-US" b="1" dirty="0" err="1"/>
              <a:t>Atlanto</a:t>
            </a:r>
            <a:r>
              <a:rPr lang="en-US" b="1" dirty="0"/>
              <a:t>-Axial Instability: A Combined Clinical and Radiological Approach for the Diagnosis of Pathological Rotational Movement in the Upper Cervical Spine</a:t>
            </a:r>
            <a:br>
              <a:rPr lang="en-US" dirty="0"/>
            </a:br>
            <a:br>
              <a:rPr lang="en-US" dirty="0"/>
            </a:br>
            <a:r>
              <a:rPr lang="nb-NO" sz="2700" b="0" i="0" dirty="0">
                <a:solidFill>
                  <a:srgbClr val="000000"/>
                </a:solidFill>
                <a:effectLst/>
                <a:highlight>
                  <a:srgbClr val="FFFFFF"/>
                </a:highlight>
                <a:latin typeface="arial" panose="020B0604020202020204" pitchFamily="34" charset="0"/>
              </a:rPr>
              <a:t>Bertel Rune </a:t>
            </a:r>
            <a:r>
              <a:rPr lang="nb-NO" sz="2700" b="1" i="0" dirty="0">
                <a:solidFill>
                  <a:srgbClr val="000000"/>
                </a:solidFill>
                <a:effectLst/>
                <a:highlight>
                  <a:srgbClr val="FFFFFF"/>
                </a:highlight>
                <a:latin typeface="arial" panose="020B0604020202020204" pitchFamily="34" charset="0"/>
              </a:rPr>
              <a:t>Kaale</a:t>
            </a:r>
            <a:r>
              <a:rPr lang="nb-NO" sz="2700" b="0" i="0" dirty="0">
                <a:solidFill>
                  <a:srgbClr val="000000"/>
                </a:solidFill>
                <a:effectLst/>
                <a:highlight>
                  <a:srgbClr val="FFFFFF"/>
                </a:highlight>
                <a:latin typeface="arial" panose="020B0604020202020204" pitchFamily="34" charset="0"/>
              </a:rPr>
              <a:t>, Tony J. McArthur, Maria H. </a:t>
            </a:r>
            <a:r>
              <a:rPr lang="nb-NO" sz="2700" b="0" i="0" dirty="0" err="1">
                <a:solidFill>
                  <a:srgbClr val="000000"/>
                </a:solidFill>
                <a:effectLst/>
                <a:highlight>
                  <a:srgbClr val="FFFFFF"/>
                </a:highlight>
                <a:latin typeface="arial" panose="020B0604020202020204" pitchFamily="34" charset="0"/>
              </a:rPr>
              <a:t>Barbosa</a:t>
            </a:r>
            <a:r>
              <a:rPr lang="nb-NO" sz="2700" b="0" i="0" dirty="0">
                <a:solidFill>
                  <a:srgbClr val="000000"/>
                </a:solidFill>
                <a:effectLst/>
                <a:highlight>
                  <a:srgbClr val="FFFFFF"/>
                </a:highlight>
                <a:latin typeface="arial" panose="020B0604020202020204" pitchFamily="34" charset="0"/>
              </a:rPr>
              <a:t>, Michael D. Freeman</a:t>
            </a:r>
            <a:br>
              <a:rPr lang="nb-NO" sz="2700" b="0" i="0" dirty="0">
                <a:solidFill>
                  <a:srgbClr val="000000"/>
                </a:solidFill>
                <a:effectLst/>
                <a:highlight>
                  <a:srgbClr val="FFFFFF"/>
                </a:highlight>
                <a:latin typeface="arial" panose="020B0604020202020204" pitchFamily="34" charset="0"/>
              </a:rPr>
            </a:br>
            <a:r>
              <a:rPr lang="nb-NO" sz="2700" b="0" i="0" dirty="0">
                <a:solidFill>
                  <a:srgbClr val="000000"/>
                </a:solidFill>
                <a:effectLst/>
                <a:highlight>
                  <a:srgbClr val="FFFFFF"/>
                </a:highlight>
                <a:latin typeface="arial" panose="020B0604020202020204" pitchFamily="34" charset="0"/>
              </a:rPr>
              <a:t>J </a:t>
            </a:r>
            <a:r>
              <a:rPr lang="nb-NO" sz="2700" b="0" i="0" dirty="0" err="1">
                <a:solidFill>
                  <a:srgbClr val="000000"/>
                </a:solidFill>
                <a:effectLst/>
                <a:highlight>
                  <a:srgbClr val="FFFFFF"/>
                </a:highlight>
                <a:latin typeface="arial" panose="020B0604020202020204" pitchFamily="34" charset="0"/>
              </a:rPr>
              <a:t>Clin</a:t>
            </a:r>
            <a:r>
              <a:rPr lang="nb-NO" sz="2700" b="0" i="0" dirty="0">
                <a:solidFill>
                  <a:srgbClr val="000000"/>
                </a:solidFill>
                <a:effectLst/>
                <a:highlight>
                  <a:srgbClr val="FFFFFF"/>
                </a:highlight>
                <a:latin typeface="arial" panose="020B0604020202020204" pitchFamily="34" charset="0"/>
              </a:rPr>
              <a:t> Med. </a:t>
            </a:r>
            <a:r>
              <a:rPr lang="nb-NO" sz="2700" b="1" i="0" dirty="0">
                <a:solidFill>
                  <a:srgbClr val="000000"/>
                </a:solidFill>
                <a:effectLst/>
                <a:highlight>
                  <a:srgbClr val="FFFFFF"/>
                </a:highlight>
                <a:latin typeface="arial" panose="020B0604020202020204" pitchFamily="34" charset="0"/>
              </a:rPr>
              <a:t>2023</a:t>
            </a:r>
            <a:r>
              <a:rPr lang="nb-NO" sz="2700" b="0" i="0" dirty="0">
                <a:solidFill>
                  <a:srgbClr val="000000"/>
                </a:solidFill>
                <a:effectLst/>
                <a:highlight>
                  <a:srgbClr val="FFFFFF"/>
                </a:highlight>
                <a:latin typeface="arial" panose="020B0604020202020204" pitchFamily="34" charset="0"/>
              </a:rPr>
              <a:t> </a:t>
            </a:r>
            <a:r>
              <a:rPr lang="nb-NO" sz="2700" b="0" i="0" dirty="0" err="1">
                <a:solidFill>
                  <a:srgbClr val="000000"/>
                </a:solidFill>
                <a:effectLst/>
                <a:highlight>
                  <a:srgbClr val="FFFFFF"/>
                </a:highlight>
                <a:latin typeface="arial" panose="020B0604020202020204" pitchFamily="34" charset="0"/>
              </a:rPr>
              <a:t>Feb</a:t>
            </a:r>
            <a:r>
              <a:rPr lang="nb-NO" sz="2700" b="0" i="0" dirty="0">
                <a:solidFill>
                  <a:srgbClr val="000000"/>
                </a:solidFill>
                <a:effectLst/>
                <a:highlight>
                  <a:srgbClr val="FFFFFF"/>
                </a:highlight>
                <a:latin typeface="arial" panose="020B0604020202020204" pitchFamily="34" charset="0"/>
              </a:rPr>
              <a:t>; 12(4): 1469. </a:t>
            </a:r>
            <a:br>
              <a:rPr lang="nb-NO" sz="2700" b="0" i="0" dirty="0">
                <a:solidFill>
                  <a:srgbClr val="000000"/>
                </a:solidFill>
                <a:effectLst/>
                <a:highlight>
                  <a:srgbClr val="FFFFFF"/>
                </a:highlight>
                <a:latin typeface="arial" panose="020B0604020202020204" pitchFamily="34" charset="0"/>
              </a:rPr>
            </a:br>
            <a:endParaRPr lang="nb-NO" dirty="0"/>
          </a:p>
        </p:txBody>
      </p:sp>
    </p:spTree>
    <p:extLst>
      <p:ext uri="{BB962C8B-B14F-4D97-AF65-F5344CB8AC3E}">
        <p14:creationId xmlns:p14="http://schemas.microsoft.com/office/powerpoint/2010/main" val="3536692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29E9E74-9A11-8AAA-1FCA-D589AC8149A4}"/>
              </a:ext>
            </a:extLst>
          </p:cNvPr>
          <p:cNvSpPr txBox="1"/>
          <p:nvPr/>
        </p:nvSpPr>
        <p:spPr>
          <a:xfrm>
            <a:off x="457199" y="591672"/>
            <a:ext cx="11465859" cy="6186309"/>
          </a:xfrm>
          <a:prstGeom prst="rect">
            <a:avLst/>
          </a:prstGeom>
          <a:noFill/>
        </p:spPr>
        <p:txBody>
          <a:bodyPr wrap="square">
            <a:spAutoFit/>
          </a:bodyPr>
          <a:lstStyle/>
          <a:p>
            <a:r>
              <a:rPr lang="en-US" sz="3600" dirty="0"/>
              <a:t>In the present investigation, we assessed the correlation between a positive A-ART (clinical test technique) and a CT scan assessment of the relative quantity of residual C1-2 overlap, as a percent of the superior articulating facet surface area of C2.</a:t>
            </a:r>
          </a:p>
          <a:p>
            <a:endParaRPr lang="en-US" sz="3600" dirty="0"/>
          </a:p>
          <a:p>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The primary inclusion criteria were that the patient had undergone both a clinical evaluation with A-ART and a dynamic axial CT to evaluate for C1-2 residual facet overlap at maximum rotation.</a:t>
            </a:r>
            <a:endParaRPr lang="nb-NO" sz="3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3600" dirty="0"/>
          </a:p>
        </p:txBody>
      </p:sp>
    </p:spTree>
    <p:extLst>
      <p:ext uri="{BB962C8B-B14F-4D97-AF65-F5344CB8AC3E}">
        <p14:creationId xmlns:p14="http://schemas.microsoft.com/office/powerpoint/2010/main" val="1937556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8B3E83C2-EEE1-8353-B480-52FA1ADFE89C}"/>
              </a:ext>
            </a:extLst>
          </p:cNvPr>
          <p:cNvSpPr txBox="1"/>
          <p:nvPr/>
        </p:nvSpPr>
        <p:spPr>
          <a:xfrm>
            <a:off x="457198" y="1827579"/>
            <a:ext cx="11519647" cy="2739211"/>
          </a:xfrm>
          <a:prstGeom prst="rect">
            <a:avLst/>
          </a:prstGeom>
          <a:noFill/>
        </p:spPr>
        <p:txBody>
          <a:bodyPr wrap="square">
            <a:spAutoFit/>
          </a:bodyPr>
          <a:lstStyle/>
          <a:p>
            <a:r>
              <a:rPr lang="en-US" sz="3600" dirty="0"/>
              <a:t>The records for a total of 57 patients (44 female/13 male) were identified who fit the selection criteria, and among these, there were 43 with a positive A-ART (i.e., “cases”) and 14 with a negative A-ART (i.e., “controls).</a:t>
            </a:r>
          </a:p>
          <a:p>
            <a:endParaRPr lang="en-US" sz="2800" dirty="0"/>
          </a:p>
        </p:txBody>
      </p:sp>
    </p:spTree>
    <p:extLst>
      <p:ext uri="{BB962C8B-B14F-4D97-AF65-F5344CB8AC3E}">
        <p14:creationId xmlns:p14="http://schemas.microsoft.com/office/powerpoint/2010/main" val="2332055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CC3291F-1306-44CA-301B-56E7AC9E3D87}"/>
              </a:ext>
            </a:extLst>
          </p:cNvPr>
          <p:cNvSpPr>
            <a:spLocks noGrp="1"/>
          </p:cNvSpPr>
          <p:nvPr>
            <p:ph type="body" idx="1"/>
          </p:nvPr>
        </p:nvSpPr>
        <p:spPr/>
        <p:txBody>
          <a:bodyPr/>
          <a:lstStyle/>
          <a:p>
            <a:r>
              <a:rPr lang="nb-NO" dirty="0"/>
              <a:t>  </a:t>
            </a:r>
          </a:p>
        </p:txBody>
      </p:sp>
      <p:sp>
        <p:nvSpPr>
          <p:cNvPr id="4" name="TekstSylinder 3">
            <a:extLst>
              <a:ext uri="{FF2B5EF4-FFF2-40B4-BE49-F238E27FC236}">
                <a16:creationId xmlns:a16="http://schemas.microsoft.com/office/drawing/2014/main" id="{2A6E2B63-61C0-E078-D78C-5BEA57B6F9F4}"/>
              </a:ext>
            </a:extLst>
          </p:cNvPr>
          <p:cNvSpPr txBox="1"/>
          <p:nvPr/>
        </p:nvSpPr>
        <p:spPr>
          <a:xfrm>
            <a:off x="500963" y="167714"/>
            <a:ext cx="10423529" cy="769441"/>
          </a:xfrm>
          <a:prstGeom prst="rect">
            <a:avLst/>
          </a:prstGeom>
          <a:noFill/>
        </p:spPr>
        <p:txBody>
          <a:bodyPr wrap="square">
            <a:spAutoFit/>
          </a:bodyPr>
          <a:lstStyle/>
          <a:p>
            <a:pPr algn="ctr"/>
            <a:r>
              <a:rPr lang="nb-NO" sz="4400" dirty="0"/>
              <a:t>Atlas-</a:t>
            </a:r>
            <a:r>
              <a:rPr lang="nb-NO" sz="4400" dirty="0" err="1"/>
              <a:t>axis</a:t>
            </a:r>
            <a:r>
              <a:rPr lang="nb-NO" sz="4400" dirty="0"/>
              <a:t> </a:t>
            </a:r>
            <a:r>
              <a:rPr lang="nb-NO" sz="4400" dirty="0" err="1"/>
              <a:t>rotational</a:t>
            </a:r>
            <a:r>
              <a:rPr lang="nb-NO" sz="4400" dirty="0"/>
              <a:t> test (A-ART)</a:t>
            </a:r>
          </a:p>
        </p:txBody>
      </p:sp>
      <p:pic>
        <p:nvPicPr>
          <p:cNvPr id="6" name="Bilde 5">
            <a:extLst>
              <a:ext uri="{FF2B5EF4-FFF2-40B4-BE49-F238E27FC236}">
                <a16:creationId xmlns:a16="http://schemas.microsoft.com/office/drawing/2014/main" id="{7CF879B6-6664-22BD-4F87-C3A294BCBDBE}"/>
              </a:ext>
            </a:extLst>
          </p:cNvPr>
          <p:cNvPicPr>
            <a:picLocks noChangeAspect="1"/>
          </p:cNvPicPr>
          <p:nvPr/>
        </p:nvPicPr>
        <p:blipFill rotWithShape="1">
          <a:blip r:embed="rId2"/>
          <a:srcRect l="30100" t="20561" r="40756" b="23411"/>
          <a:stretch/>
        </p:blipFill>
        <p:spPr bwMode="auto">
          <a:xfrm>
            <a:off x="956233" y="843277"/>
            <a:ext cx="5407154" cy="5847009"/>
          </a:xfrm>
          <a:prstGeom prst="rect">
            <a:avLst/>
          </a:prstGeom>
          <a:ln>
            <a:noFill/>
          </a:ln>
          <a:extLst>
            <a:ext uri="{53640926-AAD7-44D8-BBD7-CCE9431645EC}">
              <a14:shadowObscured xmlns:a14="http://schemas.microsoft.com/office/drawing/2010/main"/>
            </a:ext>
          </a:extLst>
        </p:spPr>
      </p:pic>
      <p:sp>
        <p:nvSpPr>
          <p:cNvPr id="5" name="TekstSylinder 4">
            <a:extLst>
              <a:ext uri="{FF2B5EF4-FFF2-40B4-BE49-F238E27FC236}">
                <a16:creationId xmlns:a16="http://schemas.microsoft.com/office/drawing/2014/main" id="{EA90FA0E-D5EF-708A-0A75-328668AD48C1}"/>
              </a:ext>
            </a:extLst>
          </p:cNvPr>
          <p:cNvSpPr txBox="1"/>
          <p:nvPr/>
        </p:nvSpPr>
        <p:spPr>
          <a:xfrm>
            <a:off x="6892305" y="1560393"/>
            <a:ext cx="6096000" cy="2458686"/>
          </a:xfrm>
          <a:prstGeom prst="rect">
            <a:avLst/>
          </a:prstGeom>
          <a:noFill/>
        </p:spPr>
        <p:txBody>
          <a:bodyPr wrap="square">
            <a:spAutoFit/>
          </a:bodyPr>
          <a:lstStyle/>
          <a:p>
            <a:pPr>
              <a:lnSpc>
                <a:spcPct val="107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A-ART clinical technique is well </a:t>
            </a:r>
          </a:p>
          <a:p>
            <a:pPr>
              <a:lnSpc>
                <a:spcPct val="107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described in the paper: </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2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nb-NO" sz="2400" b="1"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Kaale BR</a:t>
            </a:r>
            <a:r>
              <a:rPr lang="nb-NO" sz="2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et al. </a:t>
            </a:r>
          </a:p>
          <a:p>
            <a:pPr>
              <a:lnSpc>
                <a:spcPct val="107000"/>
              </a:lnSpc>
              <a:spcAft>
                <a:spcPts val="800"/>
              </a:spcAft>
            </a:pPr>
            <a:r>
              <a:rPr lang="nb-NO" sz="2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J </a:t>
            </a:r>
            <a:r>
              <a:rPr lang="nb-NO" sz="2400" kern="0" dirty="0" err="1">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Clin</a:t>
            </a:r>
            <a:r>
              <a:rPr lang="nb-NO" sz="2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Med. </a:t>
            </a:r>
            <a:r>
              <a:rPr lang="nb-NO" sz="2400" b="1"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2023</a:t>
            </a:r>
            <a:r>
              <a:rPr lang="nb-NO" sz="2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r>
              <a:rPr lang="nb-NO" sz="2400" kern="0" dirty="0" err="1">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Feb</a:t>
            </a:r>
            <a:r>
              <a:rPr lang="nb-NO" sz="2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12(4): 1469</a:t>
            </a:r>
            <a:endParaRPr lang="nb-NO" sz="24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4414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F797DD-765F-B525-F8EF-661A875F1D46}"/>
              </a:ext>
            </a:extLst>
          </p:cNvPr>
          <p:cNvSpPr>
            <a:spLocks noGrp="1"/>
          </p:cNvSpPr>
          <p:nvPr>
            <p:ph type="title"/>
          </p:nvPr>
        </p:nvSpPr>
        <p:spPr>
          <a:xfrm>
            <a:off x="242047" y="3494132"/>
            <a:ext cx="11949953" cy="2852737"/>
          </a:xfrm>
        </p:spPr>
        <p:txBody>
          <a:bodyPr>
            <a:normAutofit fontScale="90000"/>
          </a:bodyPr>
          <a:lstStyle/>
          <a:p>
            <a:r>
              <a:rPr lang="nb-NO" b="1" dirty="0">
                <a:effectLst>
                  <a:outerShdw blurRad="38100" dist="38100" dir="2700000" algn="tl">
                    <a:srgbClr val="000000">
                      <a:alpha val="43137"/>
                    </a:srgbClr>
                  </a:outerShdw>
                </a:effectLst>
              </a:rPr>
              <a:t>CT:</a:t>
            </a:r>
            <a:br>
              <a:rPr lang="nb-NO" dirty="0"/>
            </a:br>
            <a:r>
              <a:rPr lang="nb-NO" sz="5300" dirty="0"/>
              <a:t>1</a:t>
            </a:r>
            <a:r>
              <a:rPr lang="nb-NO" sz="4900" dirty="0"/>
              <a:t>. </a:t>
            </a:r>
            <a:r>
              <a:rPr lang="nb-NO" sz="4900" dirty="0" err="1"/>
              <a:t>Dynamic</a:t>
            </a:r>
            <a:r>
              <a:rPr lang="nb-NO" sz="4900" dirty="0"/>
              <a:t> </a:t>
            </a:r>
            <a:r>
              <a:rPr lang="nb-NO" sz="4900" dirty="0" err="1"/>
              <a:t>axial</a:t>
            </a:r>
            <a:r>
              <a:rPr lang="nb-NO" sz="4900" dirty="0"/>
              <a:t> CT </a:t>
            </a:r>
            <a:r>
              <a:rPr lang="nb-NO" sz="4900" dirty="0" err="1"/>
              <a:t>scan</a:t>
            </a:r>
            <a:r>
              <a:rPr lang="nb-NO" sz="4900" dirty="0"/>
              <a:t> C1-2.</a:t>
            </a:r>
            <a:br>
              <a:rPr lang="nb-NO" sz="4900" dirty="0"/>
            </a:br>
            <a:br>
              <a:rPr lang="nb-NO" sz="4900" dirty="0"/>
            </a:br>
            <a:r>
              <a:rPr lang="nb-NO" sz="4900" dirty="0"/>
              <a:t>2. </a:t>
            </a:r>
            <a:r>
              <a:rPr lang="en-US" sz="4900" dirty="0"/>
              <a:t>The patient maximally rotated the head right and left, with control of LADI.</a:t>
            </a:r>
            <a:br>
              <a:rPr lang="en-US" sz="4900" dirty="0"/>
            </a:br>
            <a:br>
              <a:rPr lang="en-US" sz="4900" dirty="0"/>
            </a:br>
            <a:r>
              <a:rPr lang="en-US" sz="4900" dirty="0"/>
              <a:t>3. To evaluate and quantify the amount of residual overlap between the inferior articulating facet of C1 and the superior facet of C2.</a:t>
            </a:r>
            <a:endParaRPr lang="nb-NO" dirty="0"/>
          </a:p>
        </p:txBody>
      </p:sp>
    </p:spTree>
    <p:extLst>
      <p:ext uri="{BB962C8B-B14F-4D97-AF65-F5344CB8AC3E}">
        <p14:creationId xmlns:p14="http://schemas.microsoft.com/office/powerpoint/2010/main" val="3495620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8E3B9D9-B8EB-E9C0-A525-115C417D3D05}"/>
              </a:ext>
            </a:extLst>
          </p:cNvPr>
          <p:cNvPicPr>
            <a:picLocks noChangeAspect="1"/>
          </p:cNvPicPr>
          <p:nvPr/>
        </p:nvPicPr>
        <p:blipFill rotWithShape="1">
          <a:blip r:embed="rId2"/>
          <a:srcRect l="64170" t="46518" r="12265" b="26630"/>
          <a:stretch/>
        </p:blipFill>
        <p:spPr bwMode="auto">
          <a:xfrm>
            <a:off x="112412" y="1879857"/>
            <a:ext cx="5682213" cy="3641434"/>
          </a:xfrm>
          <a:prstGeom prst="rect">
            <a:avLst/>
          </a:prstGeom>
          <a:ln>
            <a:noFill/>
          </a:ln>
          <a:extLst>
            <a:ext uri="{53640926-AAD7-44D8-BBD7-CCE9431645EC}">
              <a14:shadowObscured xmlns:a14="http://schemas.microsoft.com/office/drawing/2010/main"/>
            </a:ext>
          </a:extLst>
        </p:spPr>
      </p:pic>
      <p:pic>
        <p:nvPicPr>
          <p:cNvPr id="3" name="Bilde 2">
            <a:extLst>
              <a:ext uri="{FF2B5EF4-FFF2-40B4-BE49-F238E27FC236}">
                <a16:creationId xmlns:a16="http://schemas.microsoft.com/office/drawing/2014/main" id="{5A06E701-20E8-906C-11AF-F577E8272764}"/>
              </a:ext>
            </a:extLst>
          </p:cNvPr>
          <p:cNvPicPr>
            <a:picLocks noChangeAspect="1"/>
          </p:cNvPicPr>
          <p:nvPr/>
        </p:nvPicPr>
        <p:blipFill rotWithShape="1">
          <a:blip r:embed="rId3"/>
          <a:srcRect l="66110" t="42586" r="8280" b="30899"/>
          <a:stretch/>
        </p:blipFill>
        <p:spPr bwMode="auto">
          <a:xfrm>
            <a:off x="5828281" y="1879857"/>
            <a:ext cx="6251307" cy="36414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0896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7E67D5E8-4646-6F3E-E247-965E06CC35D7}"/>
              </a:ext>
            </a:extLst>
          </p:cNvPr>
          <p:cNvPicPr>
            <a:picLocks noChangeAspect="1"/>
          </p:cNvPicPr>
          <p:nvPr/>
        </p:nvPicPr>
        <p:blipFill rotWithShape="1">
          <a:blip r:embed="rId2"/>
          <a:srcRect l="62939" t="51991" r="8846" b="22159"/>
          <a:stretch/>
        </p:blipFill>
        <p:spPr bwMode="auto">
          <a:xfrm>
            <a:off x="-82774" y="246580"/>
            <a:ext cx="12274774" cy="63222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774327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Pakke</Template>
  <TotalTime>2764</TotalTime>
  <Words>662</Words>
  <Application>Microsoft Office PowerPoint</Application>
  <PresentationFormat>Widescreen</PresentationFormat>
  <Paragraphs>48</Paragraphs>
  <Slides>25</Slides>
  <Notes>2</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25</vt:i4>
      </vt:variant>
    </vt:vector>
  </HeadingPairs>
  <TitlesOfParts>
    <vt:vector size="31" baseType="lpstr">
      <vt:lpstr>arial</vt:lpstr>
      <vt:lpstr>arial</vt:lpstr>
      <vt:lpstr>Calibri</vt:lpstr>
      <vt:lpstr>Calibri Light</vt:lpstr>
      <vt:lpstr>Open Sans</vt:lpstr>
      <vt:lpstr>Office-tema</vt:lpstr>
      <vt:lpstr>Dear  Conference Chair,   Member of the Board of CSRS,  Ladies and Gentlemen</vt:lpstr>
      <vt:lpstr>PowerPoint-presentasjon</vt:lpstr>
      <vt:lpstr>Post-Traumatic Atlanto-Axial Instability: A Combined Clinical and Radiological Approach for the Diagnosis of Pathological Rotational Movement in the Upper Cervical Spine  Bertel Rune Kaale, Tony J. McArthur, Maria H. Barbosa, Michael D. Freeman J Clin Med. 2023 Feb; 12(4): 1469.  </vt:lpstr>
      <vt:lpstr>PowerPoint-presentasjon</vt:lpstr>
      <vt:lpstr>PowerPoint-presentasjon</vt:lpstr>
      <vt:lpstr>PowerPoint-presentasjon</vt:lpstr>
      <vt:lpstr>CT: 1. Dynamic axial CT scan C1-2.  2. The patient maximally rotated the head right and left, with control of LADI.  3. To evaluate and quantify the amount of residual overlap between the inferior articulating facet of C1 and the superior facet of C2.</vt:lpstr>
      <vt:lpstr>PowerPoint-presentasjon</vt:lpstr>
      <vt:lpstr>PowerPoint-presentasjon</vt:lpstr>
      <vt:lpstr>PowerPoint-presentasjon</vt:lpstr>
      <vt:lpstr>We have done some evaluation of the CT pictures after publishing this paper: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Normal rest-coverage atlas-axis facets:  30 %.  Mönckeberg, J.E.; et.al.  CT Scan Study of Atlantoaxial Rotatory Mobility in Asymptomatic Adult Subjects: A Basis for Better Understanding C1-C2 Rotatory Fixation and Subluxation.   Spine 2009, 34, 1292–1295.   </vt:lpstr>
      <vt:lpstr>The publication has raised following questions:  As a clinician: You have genuine clinical test result;  Are the clinical findings displayed in the radiological pictures?  </vt:lpstr>
      <vt:lpstr>As a radiologist: Do the picture tell the truth about the bony structures, positions and movements?   Can CT findings tell us something about the ligament and muscular function ?</vt:lpstr>
      <vt:lpstr>                    1) LADI (lateral atlanto dental      interval) Estimate correctly The C1-2 rotational rest coverage   2) Atlas facet tilt on the C2      arcus       3)Unphysiological bony       contact skull- posterior C1 bow</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Post-Traumatic Atlanto-Axial Instability: A Combined Clinical and Radiological Approach for the Diagnosis of Pathological Rotational Movement in the Upper Cervical Spine</dc:title>
  <dc:creator>Bertel Rune Kaale</dc:creator>
  <cp:lastModifiedBy>Bertel Rune Kaale</cp:lastModifiedBy>
  <cp:revision>128</cp:revision>
  <dcterms:created xsi:type="dcterms:W3CDTF">2024-04-24T09:37:44Z</dcterms:created>
  <dcterms:modified xsi:type="dcterms:W3CDTF">2024-06-09T09:04:40Z</dcterms:modified>
</cp:coreProperties>
</file>